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3"/>
  </p:notesMasterIdLst>
  <p:sldIdLst>
    <p:sldId id="279" r:id="rId3"/>
    <p:sldId id="305" r:id="rId4"/>
    <p:sldId id="320" r:id="rId5"/>
    <p:sldId id="319" r:id="rId6"/>
    <p:sldId id="321" r:id="rId7"/>
    <p:sldId id="322" r:id="rId8"/>
    <p:sldId id="323" r:id="rId9"/>
    <p:sldId id="324" r:id="rId10"/>
    <p:sldId id="325" r:id="rId11"/>
    <p:sldId id="278" r:id="rId12"/>
  </p:sldIdLst>
  <p:sldSz cx="9144000" cy="6858000" type="screen4x3"/>
  <p:notesSz cx="6954838"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ve" initials="S" lastIdx="2" clrIdx="0">
    <p:extLst>
      <p:ext uri="{19B8F6BF-5375-455C-9EA6-DF929625EA0E}">
        <p15:presenceInfo xmlns:p15="http://schemas.microsoft.com/office/powerpoint/2012/main" userId="2335d502bc9721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350A"/>
    <a:srgbClr val="361B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85427" autoAdjust="0"/>
  </p:normalViewPr>
  <p:slideViewPr>
    <p:cSldViewPr snapToGrid="0">
      <p:cViewPr varScale="1">
        <p:scale>
          <a:sx n="54" d="100"/>
          <a:sy n="54" d="100"/>
        </p:scale>
        <p:origin x="1684" y="5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3567"/>
          </a:xfrm>
          <a:prstGeom prst="rect">
            <a:avLst/>
          </a:prstGeom>
        </p:spPr>
        <p:txBody>
          <a:bodyPr vert="horz" lIns="92537" tIns="46269" rIns="92537" bIns="46269" rtlCol="0"/>
          <a:lstStyle>
            <a:lvl1pPr algn="l">
              <a:defRPr sz="1200"/>
            </a:lvl1pPr>
          </a:lstStyle>
          <a:p>
            <a:endParaRPr lang="en-US"/>
          </a:p>
        </p:txBody>
      </p:sp>
      <p:sp>
        <p:nvSpPr>
          <p:cNvPr id="3" name="Date Placeholder 2"/>
          <p:cNvSpPr>
            <a:spLocks noGrp="1"/>
          </p:cNvSpPr>
          <p:nvPr>
            <p:ph type="dt" idx="1"/>
          </p:nvPr>
        </p:nvSpPr>
        <p:spPr>
          <a:xfrm>
            <a:off x="3939466" y="0"/>
            <a:ext cx="3013763" cy="463567"/>
          </a:xfrm>
          <a:prstGeom prst="rect">
            <a:avLst/>
          </a:prstGeom>
        </p:spPr>
        <p:txBody>
          <a:bodyPr vert="horz" lIns="92537" tIns="46269" rIns="92537" bIns="46269" rtlCol="0"/>
          <a:lstStyle>
            <a:lvl1pPr algn="r">
              <a:defRPr sz="1200"/>
            </a:lvl1pPr>
          </a:lstStyle>
          <a:p>
            <a:fld id="{22A2DF44-1D89-45CD-990A-29A68AAB0423}" type="datetimeFigureOut">
              <a:rPr lang="en-US" smtClean="0"/>
              <a:t>4/14/2021</a:t>
            </a:fld>
            <a:endParaRPr lang="en-US"/>
          </a:p>
        </p:txBody>
      </p:sp>
      <p:sp>
        <p:nvSpPr>
          <p:cNvPr id="4" name="Slide Image Placeholder 3"/>
          <p:cNvSpPr>
            <a:spLocks noGrp="1" noRot="1" noChangeAspect="1"/>
          </p:cNvSpPr>
          <p:nvPr>
            <p:ph type="sldImg" idx="2"/>
          </p:nvPr>
        </p:nvSpPr>
        <p:spPr>
          <a:xfrm>
            <a:off x="1397000" y="1154113"/>
            <a:ext cx="4160838" cy="3119437"/>
          </a:xfrm>
          <a:prstGeom prst="rect">
            <a:avLst/>
          </a:prstGeom>
          <a:noFill/>
          <a:ln w="12700">
            <a:solidFill>
              <a:prstClr val="black"/>
            </a:solidFill>
          </a:ln>
        </p:spPr>
        <p:txBody>
          <a:bodyPr vert="horz" lIns="92537" tIns="46269" rIns="92537" bIns="46269" rtlCol="0" anchor="ctr"/>
          <a:lstStyle/>
          <a:p>
            <a:endParaRPr lang="en-US"/>
          </a:p>
        </p:txBody>
      </p:sp>
      <p:sp>
        <p:nvSpPr>
          <p:cNvPr id="5" name="Notes Placeholder 4"/>
          <p:cNvSpPr>
            <a:spLocks noGrp="1"/>
          </p:cNvSpPr>
          <p:nvPr>
            <p:ph type="body" sz="quarter" idx="3"/>
          </p:nvPr>
        </p:nvSpPr>
        <p:spPr>
          <a:xfrm>
            <a:off x="695484" y="4446389"/>
            <a:ext cx="5563870" cy="3637955"/>
          </a:xfrm>
          <a:prstGeom prst="rect">
            <a:avLst/>
          </a:prstGeom>
        </p:spPr>
        <p:txBody>
          <a:bodyPr vert="horz" lIns="92537" tIns="46269" rIns="92537" bIns="4626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4"/>
            <a:ext cx="3013763" cy="463566"/>
          </a:xfrm>
          <a:prstGeom prst="rect">
            <a:avLst/>
          </a:prstGeom>
        </p:spPr>
        <p:txBody>
          <a:bodyPr vert="horz" lIns="92537" tIns="46269" rIns="92537" bIns="46269" rtlCol="0" anchor="b"/>
          <a:lstStyle>
            <a:lvl1pPr algn="l">
              <a:defRPr sz="1200"/>
            </a:lvl1pPr>
          </a:lstStyle>
          <a:p>
            <a:endParaRPr lang="en-US"/>
          </a:p>
        </p:txBody>
      </p:sp>
      <p:sp>
        <p:nvSpPr>
          <p:cNvPr id="7" name="Slide Number Placeholder 6"/>
          <p:cNvSpPr>
            <a:spLocks noGrp="1"/>
          </p:cNvSpPr>
          <p:nvPr>
            <p:ph type="sldNum" sz="quarter" idx="5"/>
          </p:nvPr>
        </p:nvSpPr>
        <p:spPr>
          <a:xfrm>
            <a:off x="3939466" y="8775684"/>
            <a:ext cx="3013763" cy="463566"/>
          </a:xfrm>
          <a:prstGeom prst="rect">
            <a:avLst/>
          </a:prstGeom>
        </p:spPr>
        <p:txBody>
          <a:bodyPr vert="horz" lIns="92537" tIns="46269" rIns="92537" bIns="46269" rtlCol="0" anchor="b"/>
          <a:lstStyle>
            <a:lvl1pPr algn="r">
              <a:defRPr sz="1200"/>
            </a:lvl1pPr>
          </a:lstStyle>
          <a:p>
            <a:fld id="{F2E46CB5-9D6F-4925-85BB-DBA452160F76}" type="slidenum">
              <a:rPr lang="en-US" smtClean="0"/>
              <a:t>‹#›</a:t>
            </a:fld>
            <a:endParaRPr lang="en-US"/>
          </a:p>
        </p:txBody>
      </p:sp>
    </p:spTree>
    <p:extLst>
      <p:ext uri="{BB962C8B-B14F-4D97-AF65-F5344CB8AC3E}">
        <p14:creationId xmlns:p14="http://schemas.microsoft.com/office/powerpoint/2010/main" val="7634644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E46CB5-9D6F-4925-85BB-DBA452160F76}" type="slidenum">
              <a:rPr lang="en-US" smtClean="0"/>
              <a:t>1</a:t>
            </a:fld>
            <a:endParaRPr lang="en-US"/>
          </a:p>
        </p:txBody>
      </p:sp>
    </p:spTree>
    <p:extLst>
      <p:ext uri="{BB962C8B-B14F-4D97-AF65-F5344CB8AC3E}">
        <p14:creationId xmlns:p14="http://schemas.microsoft.com/office/powerpoint/2010/main" val="978531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947715">
              <a:defRPr/>
            </a:pPr>
            <a:fld id="{46BF4FDF-A9CF-40FE-882E-AE64A7261A16}" type="slidenum">
              <a:rPr lang="en-US">
                <a:solidFill>
                  <a:prstClr val="black"/>
                </a:solidFill>
                <a:latin typeface="Calibri" panose="020F0502020204030204"/>
              </a:rPr>
              <a:pPr defTabSz="947715">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645388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401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“Cephas” is a Chaldee/Aramaic word meaning “a stone,” John translates it into Greek “Petros” which meaning a stone.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6294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74350A"/>
                </a:solidFill>
                <a:ea typeface="Times New Roman" panose="02020603050405020304" pitchFamily="18" charset="0"/>
              </a:rPr>
              <a:t>Nathanael is almost certainly called the disciple called by his surname “Bartholomew” in the gospels.</a:t>
            </a:r>
          </a:p>
          <a:p>
            <a:pPr marL="171450" indent="-171450">
              <a:buFont typeface="Arial" panose="020B0604020202020204" pitchFamily="34" charset="0"/>
              <a:buChar char="•"/>
            </a:pPr>
            <a:r>
              <a:rPr lang="en-US" b="0" dirty="0"/>
              <a:t> the Synoptics and Acts mention Bartholomew but say nothing of Nathanael; John speaks of Nathanael, says nothing of Bartholomew.</a:t>
            </a:r>
          </a:p>
          <a:p>
            <a:pPr marL="171450" indent="-171450">
              <a:buFont typeface="Arial" panose="020B0604020202020204" pitchFamily="34" charset="0"/>
              <a:buChar char="•"/>
            </a:pPr>
            <a:r>
              <a:rPr lang="en-US" b="0" dirty="0"/>
              <a:t>The name of Bartholomew is not a proper name; it signifies the son of </a:t>
            </a:r>
            <a:r>
              <a:rPr lang="en-US" b="0" dirty="0" err="1"/>
              <a:t>Ptolomy</a:t>
            </a:r>
            <a:r>
              <a:rPr lang="en-US" b="0" dirty="0"/>
              <a:t> (Barnes)</a:t>
            </a:r>
          </a:p>
          <a:p>
            <a:pPr marL="171450" indent="-171450">
              <a:buFont typeface="Arial" panose="020B0604020202020204" pitchFamily="34" charset="0"/>
              <a:buChar char="•"/>
            </a:pPr>
            <a:r>
              <a:rPr lang="en-US" b="0" dirty="0"/>
              <a:t>John seems to rank Nathanael with the apostles, when he says that Peter and Thomas, the two sons of Zebedee, Nathanael, and two other disciples, being gone a fishing, Jesus showed himself to them, Joh_21:2-4.</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380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“Under the fig tree” is symbolic of blessedness and peace in communion with God.</a:t>
            </a:r>
          </a:p>
          <a:p>
            <a:pPr marL="171450" indent="-171450">
              <a:buFont typeface="Arial" panose="020B0604020202020204" pitchFamily="34" charset="0"/>
              <a:buChar char="•"/>
            </a:pPr>
            <a:r>
              <a:rPr lang="en-US" b="1" dirty="0"/>
              <a:t>1Ki_4:25  </a:t>
            </a:r>
            <a:r>
              <a:rPr lang="en-US" b="0" dirty="0"/>
              <a:t>And Judah and Israel dwelt safely, each man under his vine and his fig tree, from Dan as far as Beersheba, all the days of Solomon.</a:t>
            </a:r>
          </a:p>
          <a:p>
            <a:pPr marL="171450" indent="-171450">
              <a:buFont typeface="Arial" panose="020B0604020202020204" pitchFamily="34" charset="0"/>
              <a:buChar char="•"/>
            </a:pPr>
            <a:r>
              <a:rPr lang="en-US" b="1" dirty="0"/>
              <a:t>Mic_4:4  </a:t>
            </a:r>
            <a:r>
              <a:rPr lang="en-US" b="0" dirty="0"/>
              <a:t>But everyone shall sit under his vine and under his fig tree, And no one shall make them afraid; For the mouth of the LORD of hosts has spoken.</a:t>
            </a:r>
          </a:p>
          <a:p>
            <a:pPr marL="171450" indent="-171450">
              <a:buFont typeface="Arial" panose="020B0604020202020204" pitchFamily="34" charset="0"/>
              <a:buChar char="•"/>
            </a:pPr>
            <a:r>
              <a:rPr lang="en-US" b="1" dirty="0"/>
              <a:t>Zec_3:10  </a:t>
            </a:r>
            <a:r>
              <a:rPr lang="en-US" b="0" dirty="0"/>
              <a:t>In that day,' says the LORD of hosts, 'Everyone will invite his neighbor Under his vine and under his fig tree.'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210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Genesis 28:10-17  Now Jacob went out from Beersheba and went toward Haran.  11  So he came to a certain place and stayed there all night, because the sun had set. And he took one of the stones of that place and put it at his head, and he lay down in that place to sleep.  12  Then he dreamed, and behold, a ladder was set up on the earth, and its top reached to heaven; and there the angels of God were ascending and descending on it.  13  And behold, the LORD stood above it and said: "I am the LORD God of Abraham your father and the God of Isaac; the land on which you lie I will give to you and your descendants.  14  Also your descendants shall be as the dust of the earth; you shall spread abroad to the west and the east, to the north and the south; and in you and in your seed all the families of the earth shall be blessed.  15  Behold, I am with you and will keep you wherever you go, and will bring you back to this land; for I will not leave you until I have done what I have spoken to you."  16  Then Jacob awoke from his sleep and said, "Surely the LORD is in this place, and I did not know it."  17  And he was afraid and said, "How awesome is this place! This is none other than the house of God, and this is the gate of heaven!"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368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solidFill>
                  <a:srgbClr val="74350A"/>
                </a:solidFill>
                <a:ea typeface="Times New Roman" panose="02020603050405020304" pitchFamily="18" charset="0"/>
              </a:rPr>
              <a:t>What facts would Mary have known about Jesus that few others would have known at this time?  </a:t>
            </a:r>
          </a:p>
          <a:p>
            <a:pPr marL="171450" indent="-171450">
              <a:buFont typeface="Arial" panose="020B0604020202020204" pitchFamily="34" charset="0"/>
              <a:buChar char="•"/>
            </a:pPr>
            <a:r>
              <a:rPr lang="en-US" sz="1200" i="1" dirty="0">
                <a:solidFill>
                  <a:srgbClr val="74350A"/>
                </a:solidFill>
                <a:ea typeface="Times New Roman" panose="02020603050405020304" pitchFamily="18" charset="0"/>
              </a:rPr>
              <a:t>Gabriel’s announcement Luke 1:26-35</a:t>
            </a:r>
          </a:p>
          <a:p>
            <a:pPr marL="171450" indent="-171450">
              <a:buFont typeface="Arial" panose="020B0604020202020204" pitchFamily="34" charset="0"/>
              <a:buChar char="•"/>
            </a:pPr>
            <a:r>
              <a:rPr lang="en-US" sz="1200" i="1" dirty="0">
                <a:solidFill>
                  <a:srgbClr val="74350A"/>
                </a:solidFill>
                <a:ea typeface="Times New Roman" panose="02020603050405020304" pitchFamily="18" charset="0"/>
              </a:rPr>
              <a:t>The visit of the shepherds Luke 2:8-19, </a:t>
            </a:r>
          </a:p>
          <a:p>
            <a:pPr marL="171450" indent="-171450">
              <a:buFont typeface="Arial" panose="020B0604020202020204" pitchFamily="34" charset="0"/>
              <a:buChar char="•"/>
            </a:pPr>
            <a:r>
              <a:rPr lang="en-US" sz="1200" i="1" dirty="0">
                <a:solidFill>
                  <a:srgbClr val="74350A"/>
                </a:solidFill>
                <a:ea typeface="Times New Roman" panose="02020603050405020304" pitchFamily="18" charset="0"/>
              </a:rPr>
              <a:t>Jesus in the temple at 12 years of age Luke 2:46-51</a:t>
            </a:r>
          </a:p>
          <a:p>
            <a:pPr marL="171450" indent="-171450">
              <a:buFont typeface="Arial" panose="020B0604020202020204" pitchFamily="34" charset="0"/>
              <a:buChar char="•"/>
            </a:pPr>
            <a:r>
              <a:rPr lang="en-US" sz="1200" i="1" dirty="0">
                <a:solidFill>
                  <a:srgbClr val="74350A"/>
                </a:solidFill>
                <a:ea typeface="Times New Roman" panose="02020603050405020304" pitchFamily="18" charset="0"/>
              </a:rPr>
              <a:t>The true genealogy of Jesus 3:23)</a:t>
            </a:r>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99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65664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Isa 65:8  </a:t>
            </a:r>
            <a:r>
              <a:rPr lang="en-US" b="0" dirty="0"/>
              <a:t>Thus says the LORD: "As the new wine is found in the cluster.  The “winepress” testifies to this truth.</a:t>
            </a:r>
          </a:p>
          <a:p>
            <a:r>
              <a:rPr lang="en-US" b="1" dirty="0"/>
              <a:t>Proverbs 20:1  </a:t>
            </a:r>
            <a:r>
              <a:rPr lang="en-US" b="0" dirty="0"/>
              <a:t>Wine is a mocker, Strong drink is a brawler, And whoever is led astray by it is not wise.</a:t>
            </a:r>
          </a:p>
          <a:p>
            <a:r>
              <a:rPr lang="en-US" b="1" dirty="0"/>
              <a:t>Proverbs 23:29-35  </a:t>
            </a:r>
            <a:r>
              <a:rPr lang="en-US" b="0" dirty="0"/>
              <a:t>Who has woe? Who has sorrow? Who has contentions? Who has complaints? Who has wounds without cause? Who has redness of eyes?  30  Those who linger long at the wine, Those who go in search of mixed wine.  31  Do not look on the wine when it is red, When it sparkles in the cup, When it swirls around smoothly;  32  At the last it bites like a serpent, And stings like a viper.  33  Your eyes will see strange things, And your heart will utter perverse things.  34  Yes, you will be like one who lies down in the midst of the sea, Or like one who lies at the top of the mast, saying:  35  "They have struck me, but I was not hurt; They have beaten me, but I did not feel it. When shall I awake, that I may seek another drink?“</a:t>
            </a:r>
          </a:p>
          <a:p>
            <a:r>
              <a:rPr lang="en-US" b="1" dirty="0"/>
              <a:t>1 Corinthians 6:9-10  </a:t>
            </a:r>
            <a:r>
              <a:rPr lang="en-US" b="0" dirty="0"/>
              <a:t>Do you not know that the unrighteous will not inherit the kingdom of God? Do not be deceived. Neither fornicators, nor idolaters, nor adulterers, nor homosexuals, nor sodomites,  10  nor thieves, nor covetous, nor drunkards, nor revilers, nor extortioners will inherit the kingdom of God.</a:t>
            </a:r>
          </a:p>
          <a:p>
            <a:r>
              <a:rPr lang="en-US" b="1" dirty="0"/>
              <a:t>1 Peter 4:3  </a:t>
            </a:r>
            <a:r>
              <a:rPr lang="en-US" b="0" dirty="0"/>
              <a:t>For we have spent enough of our past lifetime in doing the will of the Gentiles—when we walked in lewdness, lusts, drunkenness, revelries, drinking parties, and abominable idolatries.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2E46CB5-9D6F-4925-85BB-DBA452160F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0062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74005074"/>
      </p:ext>
    </p:extLst>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3800144745"/>
      </p:ext>
    </p:extLst>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0177516"/>
      </p:ext>
    </p:extLst>
  </p:cSld>
  <p:clrMapOvr>
    <a:masterClrMapping/>
  </p:clrMapOvr>
  <p:transition spd="med">
    <p:split orient="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0A04C-9F62-4F1E-A985-9EB82F82A675}"/>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F5EFE3B5-5EF8-4240-AD08-A15C316A15E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FFF74E5-E74B-4845-8EE2-D64E17AE4252}"/>
              </a:ext>
            </a:extLst>
          </p:cNvPr>
          <p:cNvSpPr>
            <a:spLocks noGrp="1"/>
          </p:cNvSpPr>
          <p:nvPr>
            <p:ph type="dt" sz="half" idx="10"/>
          </p:nvPr>
        </p:nvSpPr>
        <p:spPr/>
        <p:txBody>
          <a:bodyPr/>
          <a:lstStyle/>
          <a:p>
            <a:fld id="{9184DA70-C731-4C70-880D-CCD4705E623C}" type="datetime1">
              <a:rPr lang="en-US" smtClean="0"/>
              <a:t>4/14/2021</a:t>
            </a:fld>
            <a:endParaRPr lang="en-US" dirty="0"/>
          </a:p>
        </p:txBody>
      </p:sp>
      <p:sp>
        <p:nvSpPr>
          <p:cNvPr id="5" name="Footer Placeholder 4">
            <a:extLst>
              <a:ext uri="{FF2B5EF4-FFF2-40B4-BE49-F238E27FC236}">
                <a16:creationId xmlns:a16="http://schemas.microsoft.com/office/drawing/2014/main" id="{190555E2-8F55-4D43-B3C5-EE93BAE26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6CFCD9B-050F-4F73-8F44-70E8347FDD5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4251661"/>
      </p:ext>
    </p:extLst>
  </p:cSld>
  <p:clrMapOvr>
    <a:masterClrMapping/>
  </p:clrMapOvr>
  <p:transition spd="med">
    <p:split orient="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A5F09-DDCB-4B4A-85C4-0A28FD387A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353272-B698-4E3E-A81F-75961AECEF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F7ADB-A97A-4601-81C9-49A36F4C469A}"/>
              </a:ext>
            </a:extLst>
          </p:cNvPr>
          <p:cNvSpPr>
            <a:spLocks noGrp="1"/>
          </p:cNvSpPr>
          <p:nvPr>
            <p:ph type="dt" sz="half" idx="10"/>
          </p:nvPr>
        </p:nvSpPr>
        <p:spPr/>
        <p:txBody>
          <a:bodyPr/>
          <a:lstStyle/>
          <a:p>
            <a:fld id="{4BE1D723-8F53-4F53-90B0-1982A396982E}" type="datetime1">
              <a:rPr lang="en-US" smtClean="0"/>
              <a:t>4/14/2021</a:t>
            </a:fld>
            <a:endParaRPr lang="en-US" dirty="0"/>
          </a:p>
        </p:txBody>
      </p:sp>
      <p:sp>
        <p:nvSpPr>
          <p:cNvPr id="5" name="Footer Placeholder 4">
            <a:extLst>
              <a:ext uri="{FF2B5EF4-FFF2-40B4-BE49-F238E27FC236}">
                <a16:creationId xmlns:a16="http://schemas.microsoft.com/office/drawing/2014/main" id="{E83CC2E4-1777-4C01-8896-F4FD5BE9A0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FAA8A8E-3D22-4FB2-9477-260712AA07D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89535961"/>
      </p:ext>
    </p:extLst>
  </p:cSld>
  <p:clrMapOvr>
    <a:masterClrMapping/>
  </p:clrMapOvr>
  <p:transition spd="med">
    <p:split orient="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2DE02-5541-4CB9-B942-97EDBFC9C1E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2B11785F-A32C-434D-9A09-1B7A4687D992}"/>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4B47120-3EEB-41D2-90A4-0456AC29E5C9}"/>
              </a:ext>
            </a:extLst>
          </p:cNvPr>
          <p:cNvSpPr>
            <a:spLocks noGrp="1"/>
          </p:cNvSpPr>
          <p:nvPr>
            <p:ph type="dt" sz="half" idx="10"/>
          </p:nvPr>
        </p:nvSpPr>
        <p:spPr/>
        <p:txBody>
          <a:bodyPr/>
          <a:lstStyle/>
          <a:p>
            <a:fld id="{97669AF7-7BEB-44E4-9852-375E34362B5B}" type="datetime1">
              <a:rPr lang="en-US" smtClean="0"/>
              <a:t>4/14/2021</a:t>
            </a:fld>
            <a:endParaRPr lang="en-US" dirty="0"/>
          </a:p>
        </p:txBody>
      </p:sp>
      <p:sp>
        <p:nvSpPr>
          <p:cNvPr id="5" name="Footer Placeholder 4">
            <a:extLst>
              <a:ext uri="{FF2B5EF4-FFF2-40B4-BE49-F238E27FC236}">
                <a16:creationId xmlns:a16="http://schemas.microsoft.com/office/drawing/2014/main" id="{A89E8233-9B8B-47BC-A098-255A35F0CB4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4793F-6E6C-4083-8EF8-340F9236867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93227599"/>
      </p:ext>
    </p:extLst>
  </p:cSld>
  <p:clrMapOvr>
    <a:masterClrMapping/>
  </p:clrMapOvr>
  <p:transition spd="med">
    <p:split orient="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AFE90-755B-47F2-9F1C-6C89B8B90B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02C66B5-53A8-45B7-B4E7-6A3B8D425991}"/>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3CE0E67-F55D-40FC-836C-66C19A8FAC9B}"/>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4B88A34-BA0E-47ED-8B40-A7CC5909992E}"/>
              </a:ext>
            </a:extLst>
          </p:cNvPr>
          <p:cNvSpPr>
            <a:spLocks noGrp="1"/>
          </p:cNvSpPr>
          <p:nvPr>
            <p:ph type="dt" sz="half" idx="10"/>
          </p:nvPr>
        </p:nvSpPr>
        <p:spPr/>
        <p:txBody>
          <a:bodyPr/>
          <a:lstStyle/>
          <a:p>
            <a:fld id="{BAAAC38D-0552-4C82-B593-E6124DFADBE2}" type="datetime1">
              <a:rPr lang="en-US" smtClean="0"/>
              <a:t>4/14/2021</a:t>
            </a:fld>
            <a:endParaRPr lang="en-US" dirty="0"/>
          </a:p>
        </p:txBody>
      </p:sp>
      <p:sp>
        <p:nvSpPr>
          <p:cNvPr id="6" name="Footer Placeholder 5">
            <a:extLst>
              <a:ext uri="{FF2B5EF4-FFF2-40B4-BE49-F238E27FC236}">
                <a16:creationId xmlns:a16="http://schemas.microsoft.com/office/drawing/2014/main" id="{AEF4CFFA-5657-4F64-8452-704A8FC0A94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971A9D6-D38A-4A29-AED8-17F68D76809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08761438"/>
      </p:ext>
    </p:extLst>
  </p:cSld>
  <p:clrMapOvr>
    <a:masterClrMapping/>
  </p:clrMapOvr>
  <p:transition spd="med">
    <p:split orient="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568CD-8338-4B34-B139-B8590E249902}"/>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6655FD-5D37-4765-B85E-9C4D27F62F8A}"/>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72CDD10-4A95-4150-86B8-9FFD78B5021E}"/>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4C5C34-7D56-4971-886D-2B7E4BBFD84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B1224C94-5B88-4A22-97DF-CB18AE7964D3}"/>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F6DA370-F846-4D14-9FAE-2F73348CE78E}"/>
              </a:ext>
            </a:extLst>
          </p:cNvPr>
          <p:cNvSpPr>
            <a:spLocks noGrp="1"/>
          </p:cNvSpPr>
          <p:nvPr>
            <p:ph type="dt" sz="half" idx="10"/>
          </p:nvPr>
        </p:nvSpPr>
        <p:spPr/>
        <p:txBody>
          <a:bodyPr/>
          <a:lstStyle/>
          <a:p>
            <a:fld id="{D9DF0F1C-5577-4ACB-BB62-DF8F3C494C7E}" type="datetime1">
              <a:rPr lang="en-US" smtClean="0"/>
              <a:t>4/14/2021</a:t>
            </a:fld>
            <a:endParaRPr lang="en-US" dirty="0"/>
          </a:p>
        </p:txBody>
      </p:sp>
      <p:sp>
        <p:nvSpPr>
          <p:cNvPr id="8" name="Footer Placeholder 7">
            <a:extLst>
              <a:ext uri="{FF2B5EF4-FFF2-40B4-BE49-F238E27FC236}">
                <a16:creationId xmlns:a16="http://schemas.microsoft.com/office/drawing/2014/main" id="{CE39CE97-F0DC-4533-A5E5-D385952D093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63DC15-2D66-45B7-BE54-9C3F6D14C07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10105819"/>
      </p:ext>
    </p:extLst>
  </p:cSld>
  <p:clrMapOvr>
    <a:masterClrMapping/>
  </p:clrMapOvr>
  <p:transition spd="med">
    <p:split orient="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35F87-D88C-4CD0-8BC7-5382B0D7DA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42AC5-AC2B-4EA4-B5CA-998D07F0FD1E}"/>
              </a:ext>
            </a:extLst>
          </p:cNvPr>
          <p:cNvSpPr>
            <a:spLocks noGrp="1"/>
          </p:cNvSpPr>
          <p:nvPr>
            <p:ph type="dt" sz="half" idx="10"/>
          </p:nvPr>
        </p:nvSpPr>
        <p:spPr/>
        <p:txBody>
          <a:bodyPr/>
          <a:lstStyle/>
          <a:p>
            <a:fld id="{1775B394-D9F9-4F0C-B15D-605F45CB9E9F}" type="datetime1">
              <a:rPr lang="en-US" smtClean="0"/>
              <a:t>4/14/2021</a:t>
            </a:fld>
            <a:endParaRPr lang="en-US" dirty="0"/>
          </a:p>
        </p:txBody>
      </p:sp>
      <p:sp>
        <p:nvSpPr>
          <p:cNvPr id="4" name="Footer Placeholder 3">
            <a:extLst>
              <a:ext uri="{FF2B5EF4-FFF2-40B4-BE49-F238E27FC236}">
                <a16:creationId xmlns:a16="http://schemas.microsoft.com/office/drawing/2014/main" id="{19EAC12A-3E85-4CC1-B274-913987E3C89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45E58E5-6D6C-4355-AEED-F98967F8BE3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34608372"/>
      </p:ext>
    </p:extLst>
  </p:cSld>
  <p:clrMapOvr>
    <a:masterClrMapping/>
  </p:clrMapOvr>
  <p:transition spd="med">
    <p:split orient="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5BB757-258F-41DF-8125-F9D660F1A9CA}"/>
              </a:ext>
            </a:extLst>
          </p:cNvPr>
          <p:cNvSpPr>
            <a:spLocks noGrp="1"/>
          </p:cNvSpPr>
          <p:nvPr>
            <p:ph type="dt" sz="half" idx="10"/>
          </p:nvPr>
        </p:nvSpPr>
        <p:spPr/>
        <p:txBody>
          <a:bodyPr/>
          <a:lstStyle/>
          <a:p>
            <a:fld id="{39667345-2558-425A-8533-9BFDBCE15005}" type="datetime1">
              <a:rPr lang="en-US" smtClean="0"/>
              <a:t>4/14/2021</a:t>
            </a:fld>
            <a:endParaRPr lang="en-US" dirty="0"/>
          </a:p>
        </p:txBody>
      </p:sp>
      <p:sp>
        <p:nvSpPr>
          <p:cNvPr id="3" name="Footer Placeholder 2">
            <a:extLst>
              <a:ext uri="{FF2B5EF4-FFF2-40B4-BE49-F238E27FC236}">
                <a16:creationId xmlns:a16="http://schemas.microsoft.com/office/drawing/2014/main" id="{242D5FDC-B99F-4CB8-8E54-9704224C141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09D061B-6D7C-44A5-82E3-B273E0A38FD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55131466"/>
      </p:ext>
    </p:extLst>
  </p:cSld>
  <p:clrMapOvr>
    <a:masterClrMapping/>
  </p:clrMapOvr>
  <p:transition spd="med">
    <p:split orient="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5CD2E-6294-476A-BC79-1BA9D547683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A28F5CB-ED1C-408D-A1A1-F27EEF75D28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F1DFE7F-BB7F-4514-8BAA-8D7070ACC9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7CC05D30-D01D-4329-BE3F-CB3F6CFBB9AF}"/>
              </a:ext>
            </a:extLst>
          </p:cNvPr>
          <p:cNvSpPr>
            <a:spLocks noGrp="1"/>
          </p:cNvSpPr>
          <p:nvPr>
            <p:ph type="dt" sz="half" idx="10"/>
          </p:nvPr>
        </p:nvSpPr>
        <p:spPr/>
        <p:txBody>
          <a:bodyPr/>
          <a:lstStyle/>
          <a:p>
            <a:fld id="{92BEA474-078D-4E9B-9B14-09A87B19DC46}" type="datetime1">
              <a:rPr lang="en-US" smtClean="0"/>
              <a:t>4/14/2021</a:t>
            </a:fld>
            <a:endParaRPr lang="en-US" dirty="0"/>
          </a:p>
        </p:txBody>
      </p:sp>
      <p:sp>
        <p:nvSpPr>
          <p:cNvPr id="6" name="Footer Placeholder 5">
            <a:extLst>
              <a:ext uri="{FF2B5EF4-FFF2-40B4-BE49-F238E27FC236}">
                <a16:creationId xmlns:a16="http://schemas.microsoft.com/office/drawing/2014/main" id="{42D095A2-03DB-45E1-82FC-875CCEA096B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F09AD3-20EE-4296-AD07-181EDE17E115}"/>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03026798"/>
      </p:ext>
    </p:extLst>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F988E7-71BC-4DC2-85B7-268126EBDCB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2707178399"/>
      </p:ext>
    </p:extLst>
  </p:cSld>
  <p:clrMapOvr>
    <a:masterClrMapping/>
  </p:clrMapOvr>
  <p:transition spd="med">
    <p:split orient="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FAC85-08D1-45BC-A32F-33556E07916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749742C1-889F-4785-B9A7-2DD705D35D29}"/>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F0B65BB-86DB-486E-8413-7E889122D23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872AEEC-DC35-47D1-A929-DD3B3BF0C796}"/>
              </a:ext>
            </a:extLst>
          </p:cNvPr>
          <p:cNvSpPr>
            <a:spLocks noGrp="1"/>
          </p:cNvSpPr>
          <p:nvPr>
            <p:ph type="dt" sz="half" idx="10"/>
          </p:nvPr>
        </p:nvSpPr>
        <p:spPr/>
        <p:txBody>
          <a:bodyPr/>
          <a:lstStyle/>
          <a:p>
            <a:fld id="{4907D986-8816-4272-A432-0437A28A9828}" type="datetime1">
              <a:rPr lang="en-US" smtClean="0"/>
              <a:t>4/14/2021</a:t>
            </a:fld>
            <a:endParaRPr lang="en-US" dirty="0"/>
          </a:p>
        </p:txBody>
      </p:sp>
      <p:sp>
        <p:nvSpPr>
          <p:cNvPr id="6" name="Footer Placeholder 5">
            <a:extLst>
              <a:ext uri="{FF2B5EF4-FFF2-40B4-BE49-F238E27FC236}">
                <a16:creationId xmlns:a16="http://schemas.microsoft.com/office/drawing/2014/main" id="{C32FA09A-BE1A-4660-BB1F-B05A8455E59B}"/>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B6314B37-F6C7-402C-99C5-84F28598F4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60292504"/>
      </p:ext>
    </p:extLst>
  </p:cSld>
  <p:clrMapOvr>
    <a:masterClrMapping/>
  </p:clrMapOvr>
  <p:transition spd="med">
    <p:split orient="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A2D6F-8590-41C0-BA6E-38F644815D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932E2C-7C1A-4CBD-87ED-14D40C42FA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73169-C983-497D-87D6-FB4070DA63B4}"/>
              </a:ext>
            </a:extLst>
          </p:cNvPr>
          <p:cNvSpPr>
            <a:spLocks noGrp="1"/>
          </p:cNvSpPr>
          <p:nvPr>
            <p:ph type="dt" sz="half" idx="10"/>
          </p:nvPr>
        </p:nvSpPr>
        <p:spPr/>
        <p:txBody>
          <a:bodyPr/>
          <a:lstStyle/>
          <a:p>
            <a:fld id="{B612A279-0833-481D-8C56-F67FD0AC6C50}" type="datetime1">
              <a:rPr lang="en-US" smtClean="0"/>
              <a:t>4/14/2021</a:t>
            </a:fld>
            <a:endParaRPr lang="en-US" dirty="0"/>
          </a:p>
        </p:txBody>
      </p:sp>
      <p:sp>
        <p:nvSpPr>
          <p:cNvPr id="5" name="Footer Placeholder 4">
            <a:extLst>
              <a:ext uri="{FF2B5EF4-FFF2-40B4-BE49-F238E27FC236}">
                <a16:creationId xmlns:a16="http://schemas.microsoft.com/office/drawing/2014/main" id="{94A9F3D5-D35B-45B8-A6E5-136CE2B3D1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64C795-87BF-4DA4-9060-F98A1931086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5529579"/>
      </p:ext>
    </p:extLst>
  </p:cSld>
  <p:clrMapOvr>
    <a:masterClrMapping/>
  </p:clrMapOvr>
  <p:transition spd="med">
    <p:split orient="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3B448E-11C6-4D6B-B50E-5F6360408787}"/>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816E8-42AE-47A4-B97C-E0AA1FC1CBA8}"/>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8EE4C6-DD0F-42F7-899E-3530351707C8}"/>
              </a:ext>
            </a:extLst>
          </p:cNvPr>
          <p:cNvSpPr>
            <a:spLocks noGrp="1"/>
          </p:cNvSpPr>
          <p:nvPr>
            <p:ph type="dt" sz="half" idx="10"/>
          </p:nvPr>
        </p:nvSpPr>
        <p:spPr/>
        <p:txBody>
          <a:bodyPr/>
          <a:lstStyle/>
          <a:p>
            <a:fld id="{6587DA83-5663-4C9C-B9AA-0B40A3DAFF81}" type="datetime1">
              <a:rPr lang="en-US" smtClean="0"/>
              <a:t>4/14/2021</a:t>
            </a:fld>
            <a:endParaRPr lang="en-US" dirty="0"/>
          </a:p>
        </p:txBody>
      </p:sp>
      <p:sp>
        <p:nvSpPr>
          <p:cNvPr id="5" name="Footer Placeholder 4">
            <a:extLst>
              <a:ext uri="{FF2B5EF4-FFF2-40B4-BE49-F238E27FC236}">
                <a16:creationId xmlns:a16="http://schemas.microsoft.com/office/drawing/2014/main" id="{F93E059B-3513-4CBB-8548-27C3A5E3B3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5ED5D7-255C-4803-896A-78B4B5DC47D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94974327"/>
      </p:ext>
    </p:extLst>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EF988E7-71BC-4DC2-85B7-268126EBDCBE}" type="datetimeFigureOut">
              <a:rPr lang="en-US" smtClean="0"/>
              <a:t>4/14/2021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80031838"/>
      </p:ext>
    </p:extLst>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EF988E7-71BC-4DC2-85B7-268126EBDCBE}"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963830366"/>
      </p:ext>
    </p:extLst>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F988E7-71BC-4DC2-85B7-268126EBDCBE}" type="datetimeFigureOut">
              <a:rPr lang="en-US" smtClean="0"/>
              <a:t>4/14/2021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058048657"/>
      </p:ext>
    </p:extLst>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F988E7-71BC-4DC2-85B7-268126EBDCBE}" type="datetimeFigureOut">
              <a:rPr lang="en-US" smtClean="0"/>
              <a:t>4/14/2021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284029010"/>
      </p:ext>
    </p:extLst>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F988E7-71BC-4DC2-85B7-268126EBDCBE}" type="datetimeFigureOut">
              <a:rPr lang="en-US" smtClean="0"/>
              <a:t>4/14/2021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786572725"/>
      </p:ext>
    </p:extLst>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1817312897"/>
      </p:ext>
    </p:extLst>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F988E7-71BC-4DC2-85B7-268126EBDCBE}" type="datetimeFigureOut">
              <a:rPr lang="en-US" smtClean="0"/>
              <a:t>4/14/2021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29DAEF-2293-45F2-9DB3-7AB61166F45E}" type="slidenum">
              <a:rPr lang="en-US" smtClean="0"/>
              <a:t>‹#›</a:t>
            </a:fld>
            <a:endParaRPr lang="en-US"/>
          </a:p>
        </p:txBody>
      </p:sp>
    </p:spTree>
    <p:extLst>
      <p:ext uri="{BB962C8B-B14F-4D97-AF65-F5344CB8AC3E}">
        <p14:creationId xmlns:p14="http://schemas.microsoft.com/office/powerpoint/2010/main" val="4169532859"/>
      </p:ext>
    </p:extLst>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88E7-71BC-4DC2-85B7-268126EBDCBE}" type="datetimeFigureOut">
              <a:rPr lang="en-US" smtClean="0"/>
              <a:t>4/14/2021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29DAEF-2293-45F2-9DB3-7AB61166F45E}" type="slidenum">
              <a:rPr lang="en-US" smtClean="0"/>
              <a:t>‹#›</a:t>
            </a:fld>
            <a:endParaRPr lang="en-US"/>
          </a:p>
        </p:txBody>
      </p:sp>
    </p:spTree>
    <p:extLst>
      <p:ext uri="{BB962C8B-B14F-4D97-AF65-F5344CB8AC3E}">
        <p14:creationId xmlns:p14="http://schemas.microsoft.com/office/powerpoint/2010/main" val="678321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split orient="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82846-CCFE-4E2B-9785-7E2960848AD3}"/>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0551E2-A783-49EB-BC6A-26FA5E7E3CC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337BEE-2F6E-4D54-81DB-19183533F73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2D6E202-B606-4609-B914-27C9371A1F6D}" type="datetime1">
              <a:rPr lang="en-US" smtClean="0"/>
              <a:t>4/14/2021</a:t>
            </a:fld>
            <a:endParaRPr lang="en-US" dirty="0"/>
          </a:p>
        </p:txBody>
      </p:sp>
      <p:sp>
        <p:nvSpPr>
          <p:cNvPr id="5" name="Footer Placeholder 4">
            <a:extLst>
              <a:ext uri="{FF2B5EF4-FFF2-40B4-BE49-F238E27FC236}">
                <a16:creationId xmlns:a16="http://schemas.microsoft.com/office/drawing/2014/main" id="{688EA432-CDCA-43A6-A416-B52131F1291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6A30308-656B-4F40-9011-ABDC1C20096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74305256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med">
    <p:split orient="vert"/>
  </p:transition>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40" y="1343036"/>
            <a:ext cx="7176319" cy="375147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7" name="Picture 6">
            <a:extLst>
              <a:ext uri="{FF2B5EF4-FFF2-40B4-BE49-F238E27FC236}">
                <a16:creationId xmlns:a16="http://schemas.microsoft.com/office/drawing/2014/main" id="{751E9796-74E3-49D6-8965-A7D4A5FD107A}"/>
              </a:ext>
            </a:extLst>
          </p:cNvPr>
          <p:cNvPicPr>
            <a:picLocks noChangeAspect="1"/>
          </p:cNvPicPr>
          <p:nvPr/>
        </p:nvPicPr>
        <p:blipFill>
          <a:blip r:embed="rId4">
            <a:duotone>
              <a:prstClr val="black"/>
              <a:schemeClr val="accent2">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377738" y="4562375"/>
            <a:ext cx="4388522" cy="2427693"/>
          </a:xfrm>
          <a:prstGeom prst="rect">
            <a:avLst/>
          </a:prstGeom>
        </p:spPr>
      </p:pic>
    </p:spTree>
    <p:extLst>
      <p:ext uri="{BB962C8B-B14F-4D97-AF65-F5344CB8AC3E}">
        <p14:creationId xmlns:p14="http://schemas.microsoft.com/office/powerpoint/2010/main" val="1496208074"/>
      </p:ext>
    </p:extLst>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house with trees in the background&#10;&#10;Description automatically generated">
            <a:extLst>
              <a:ext uri="{FF2B5EF4-FFF2-40B4-BE49-F238E27FC236}">
                <a16:creationId xmlns:a16="http://schemas.microsoft.com/office/drawing/2014/main" id="{74FB10CE-D03E-475E-9381-7522935869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0"/>
            <a:ext cx="9230032" cy="6858000"/>
          </a:xfrm>
          <a:prstGeom prst="rect">
            <a:avLst/>
          </a:prstGeom>
        </p:spPr>
      </p:pic>
      <p:sp>
        <p:nvSpPr>
          <p:cNvPr id="2" name="Title 1">
            <a:extLst>
              <a:ext uri="{FF2B5EF4-FFF2-40B4-BE49-F238E27FC236}">
                <a16:creationId xmlns:a16="http://schemas.microsoft.com/office/drawing/2014/main" id="{9520300E-4B8E-478B-954E-ADAAECAA772D}"/>
              </a:ext>
            </a:extLst>
          </p:cNvPr>
          <p:cNvSpPr>
            <a:spLocks noGrp="1"/>
          </p:cNvSpPr>
          <p:nvPr>
            <p:ph type="ctrTitle"/>
          </p:nvPr>
        </p:nvSpPr>
        <p:spPr>
          <a:xfrm>
            <a:off x="533400" y="1406153"/>
            <a:ext cx="5676555" cy="1922604"/>
          </a:xfrm>
        </p:spPr>
        <p:txBody>
          <a:bodyPr anchor="b">
            <a:normAutofit/>
          </a:bodyPr>
          <a:lstStyle/>
          <a:p>
            <a:pPr>
              <a:lnSpc>
                <a:spcPct val="90000"/>
              </a:lnSpc>
            </a:pPr>
            <a:r>
              <a:rPr lang="en-US" sz="6000" b="1" spc="50" dirty="0">
                <a:ln w="0"/>
                <a:solidFill>
                  <a:schemeClr val="bg2"/>
                </a:solidFill>
                <a:effectLst>
                  <a:innerShdw blurRad="63500" dist="50800" dir="13500000">
                    <a:srgbClr val="000000">
                      <a:alpha val="50000"/>
                    </a:srgbClr>
                  </a:innerShdw>
                </a:effectLst>
                <a:latin typeface="Berlin Sans FB Demi" panose="020E0802020502020306" pitchFamily="34" charset="0"/>
              </a:rPr>
              <a:t>Eastside Church of Christ</a:t>
            </a:r>
            <a:endParaRPr lang="en-US" sz="3900" dirty="0">
              <a:solidFill>
                <a:schemeClr val="bg1"/>
              </a:solidFill>
            </a:endParaRPr>
          </a:p>
        </p:txBody>
      </p:sp>
      <p:sp>
        <p:nvSpPr>
          <p:cNvPr id="3" name="Subtitle 2">
            <a:extLst>
              <a:ext uri="{FF2B5EF4-FFF2-40B4-BE49-F238E27FC236}">
                <a16:creationId xmlns:a16="http://schemas.microsoft.com/office/drawing/2014/main" id="{BE8335A6-33FA-4D1A-BCC6-3C8CEF118168}"/>
              </a:ext>
            </a:extLst>
          </p:cNvPr>
          <p:cNvSpPr>
            <a:spLocks noGrp="1"/>
          </p:cNvSpPr>
          <p:nvPr>
            <p:ph type="subTitle" idx="1"/>
          </p:nvPr>
        </p:nvSpPr>
        <p:spPr>
          <a:xfrm>
            <a:off x="1063469" y="3328757"/>
            <a:ext cx="4616415" cy="1208141"/>
          </a:xfrm>
        </p:spPr>
        <p:txBody>
          <a:bodyPr>
            <a:normAutofit/>
          </a:bodyPr>
          <a:lstStyle/>
          <a:p>
            <a:pPr algn="ctr"/>
            <a:r>
              <a:rPr lang="en-US" sz="4400" dirty="0">
                <a:solidFill>
                  <a:schemeClr val="bg1"/>
                </a:solidFill>
                <a:latin typeface="Agency FB" panose="020B0503020202020204" pitchFamily="34" charset="0"/>
              </a:rPr>
              <a:t>Eastside-church.org</a:t>
            </a:r>
          </a:p>
        </p:txBody>
      </p:sp>
    </p:spTree>
    <p:extLst>
      <p:ext uri="{BB962C8B-B14F-4D97-AF65-F5344CB8AC3E}">
        <p14:creationId xmlns:p14="http://schemas.microsoft.com/office/powerpoint/2010/main" val="121842928"/>
      </p:ext>
    </p:extLst>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A2C9C13-74FB-4469-A3B7-B4A24952B08A}"/>
              </a:ext>
            </a:extLst>
          </p:cNvPr>
          <p:cNvPicPr>
            <a:picLocks noChangeAspect="1"/>
          </p:cNvPicPr>
          <p:nvPr/>
        </p:nvPicPr>
        <p:blipFill rotWithShape="1">
          <a:blip r:embed="rId3"/>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C825B3D4-BC65-4819-AAED-6EA0D6091162}"/>
              </a:ext>
            </a:extLst>
          </p:cNvPr>
          <p:cNvSpPr>
            <a:spLocks noGrp="1"/>
          </p:cNvSpPr>
          <p:nvPr>
            <p:ph type="ctrTitle"/>
          </p:nvPr>
        </p:nvSpPr>
        <p:spPr>
          <a:xfrm>
            <a:off x="983838" y="192242"/>
            <a:ext cx="7176319" cy="4550228"/>
          </a:xfrm>
        </p:spPr>
        <p:txBody>
          <a:bodyPr>
            <a:normAutofit fontScale="90000"/>
          </a:bodyPr>
          <a:lstStyle/>
          <a:p>
            <a:pPr>
              <a:lnSpc>
                <a:spcPct val="109000"/>
              </a:lnSpc>
              <a:spcBef>
                <a:spcPts val="1000"/>
              </a:spcBef>
              <a:spcAft>
                <a:spcPts val="1000"/>
              </a:spcAft>
            </a:pP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The  </a:t>
            </a:r>
            <a:r>
              <a:rPr lang="en-US" sz="8000" dirty="0">
                <a:solidFill>
                  <a:srgbClr val="361B00"/>
                </a:solidFill>
                <a:effectLst>
                  <a:outerShdw blurRad="50800" dist="38100" dir="2700000" algn="tl" rotWithShape="0">
                    <a:prstClr val="black">
                      <a:alpha val="40000"/>
                    </a:prstClr>
                  </a:outerShdw>
                </a:effectLst>
                <a:latin typeface="Papyrus" panose="03070502060502030205" pitchFamily="66" charset="0"/>
              </a:rPr>
              <a:t>Gospel</a:t>
            </a:r>
            <a: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t> of</a:t>
            </a:r>
            <a:br>
              <a:rPr lang="en-US" sz="6700" dirty="0">
                <a:solidFill>
                  <a:srgbClr val="361B00"/>
                </a:solidFill>
                <a:effectLst>
                  <a:outerShdw blurRad="50800" dist="38100" dir="2700000" algn="tl" rotWithShape="0">
                    <a:prstClr val="black">
                      <a:alpha val="40000"/>
                    </a:prstClr>
                  </a:outerShdw>
                </a:effectLst>
                <a:latin typeface="Papyrus" panose="03070502060502030205" pitchFamily="66" charset="0"/>
              </a:rPr>
            </a:br>
            <a:r>
              <a:rPr lang="en-US" sz="19900" dirty="0">
                <a:solidFill>
                  <a:srgbClr val="361B00"/>
                </a:solidFill>
                <a:effectLst>
                  <a:outerShdw blurRad="50800" dist="38100" dir="2700000" algn="tl" rotWithShape="0">
                    <a:prstClr val="black">
                      <a:alpha val="40000"/>
                    </a:prstClr>
                  </a:outerShdw>
                </a:effectLst>
                <a:latin typeface="Papyrus" panose="03070502060502030205" pitchFamily="66" charset="0"/>
              </a:rPr>
              <a:t>John</a:t>
            </a:r>
            <a:endParaRPr lang="en-US" sz="13800" dirty="0">
              <a:solidFill>
                <a:srgbClr val="361B00"/>
              </a:solidFill>
              <a:effectLst>
                <a:outerShdw blurRad="50800" dist="38100" dir="2700000" algn="tl" rotWithShape="0">
                  <a:prstClr val="black">
                    <a:alpha val="40000"/>
                  </a:prstClr>
                </a:outerShdw>
              </a:effectLst>
              <a:latin typeface="Papyrus" panose="03070502060502030205" pitchFamily="66" charset="0"/>
            </a:endParaRPr>
          </a:p>
        </p:txBody>
      </p:sp>
      <p:pic>
        <p:nvPicPr>
          <p:cNvPr id="3" name="Picture 2">
            <a:extLst>
              <a:ext uri="{FF2B5EF4-FFF2-40B4-BE49-F238E27FC236}">
                <a16:creationId xmlns:a16="http://schemas.microsoft.com/office/drawing/2014/main" id="{C9275EA0-C080-430D-9D3B-CC8724C1A8CB}"/>
              </a:ext>
            </a:extLst>
          </p:cNvPr>
          <p:cNvPicPr>
            <a:picLocks noChangeAspect="1"/>
          </p:cNvPicPr>
          <p:nvPr/>
        </p:nvPicPr>
        <p:blipFill>
          <a:blip r:embed="rId4"/>
          <a:stretch>
            <a:fillRect/>
          </a:stretch>
        </p:blipFill>
        <p:spPr>
          <a:xfrm>
            <a:off x="-3" y="4582377"/>
            <a:ext cx="9144000" cy="644429"/>
          </a:xfrm>
          <a:prstGeom prst="rect">
            <a:avLst/>
          </a:prstGeom>
        </p:spPr>
      </p:pic>
      <p:sp>
        <p:nvSpPr>
          <p:cNvPr id="5" name="TextBox 4">
            <a:extLst>
              <a:ext uri="{FF2B5EF4-FFF2-40B4-BE49-F238E27FC236}">
                <a16:creationId xmlns:a16="http://schemas.microsoft.com/office/drawing/2014/main" id="{26C8A251-5D07-40BB-A213-5D239372005D}"/>
              </a:ext>
            </a:extLst>
          </p:cNvPr>
          <p:cNvSpPr txBox="1"/>
          <p:nvPr/>
        </p:nvSpPr>
        <p:spPr>
          <a:xfrm>
            <a:off x="-6" y="4597269"/>
            <a:ext cx="9144001" cy="52322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Early Disciples/Wedding at Cana (John 1:35—2:11)</a:t>
            </a:r>
          </a:p>
        </p:txBody>
      </p:sp>
      <p:pic>
        <p:nvPicPr>
          <p:cNvPr id="6" name="Picture 5">
            <a:extLst>
              <a:ext uri="{FF2B5EF4-FFF2-40B4-BE49-F238E27FC236}">
                <a16:creationId xmlns:a16="http://schemas.microsoft.com/office/drawing/2014/main" id="{EDBC1F99-121B-4760-BF2F-B4232A318BFD}"/>
              </a:ext>
            </a:extLst>
          </p:cNvPr>
          <p:cNvPicPr>
            <a:picLocks noChangeAspect="1"/>
          </p:cNvPicPr>
          <p:nvPr/>
        </p:nvPicPr>
        <p:blipFill>
          <a:blip r:embed="rId5"/>
          <a:stretch>
            <a:fillRect/>
          </a:stretch>
        </p:blipFill>
        <p:spPr>
          <a:xfrm>
            <a:off x="3005189" y="5199999"/>
            <a:ext cx="3133616" cy="1737511"/>
          </a:xfrm>
          <a:prstGeom prst="rect">
            <a:avLst/>
          </a:prstGeom>
        </p:spPr>
      </p:pic>
    </p:spTree>
    <p:extLst>
      <p:ext uri="{BB962C8B-B14F-4D97-AF65-F5344CB8AC3E}">
        <p14:creationId xmlns:p14="http://schemas.microsoft.com/office/powerpoint/2010/main" val="1509445479"/>
      </p:ext>
    </p:extLst>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Early Disciples (John 1:35-51)</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941784"/>
            <a:ext cx="8854300" cy="5823856"/>
          </a:xfrm>
        </p:spPr>
        <p:txBody>
          <a:bodyPr>
            <a:noAutofit/>
          </a:bodyPr>
          <a:lstStyle/>
          <a:p>
            <a:pPr marL="0" lvl="1" indent="0">
              <a:spcBef>
                <a:spcPts val="0"/>
              </a:spcBef>
              <a:spcAft>
                <a:spcPts val="300"/>
              </a:spcAft>
              <a:buNone/>
            </a:pPr>
            <a:r>
              <a:rPr lang="en-US" sz="3200" b="1" dirty="0">
                <a:ea typeface="Times New Roman" panose="02020603050405020304" pitchFamily="18" charset="0"/>
              </a:rPr>
              <a:t>Andrew, John, and Peter find the Messiah</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John’s testimony moves </a:t>
            </a:r>
            <a:r>
              <a:rPr lang="en-US" sz="3200" b="1" i="1" dirty="0">
                <a:solidFill>
                  <a:srgbClr val="74350A"/>
                </a:solidFill>
                <a:effectLst>
                  <a:outerShdw blurRad="38100" dist="38100" dir="2700000" algn="tl">
                    <a:srgbClr val="000000">
                      <a:alpha val="43137"/>
                    </a:srgbClr>
                  </a:outerShdw>
                </a:effectLst>
                <a:ea typeface="Times New Roman" panose="02020603050405020304" pitchFamily="18" charset="0"/>
              </a:rPr>
              <a:t>Andrew</a:t>
            </a: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 and another disciple (probably John) to follow Jesus (1:35-39).</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Jesus invites them to be </a:t>
            </a:r>
            <a:r>
              <a:rPr lang="en-US" sz="3200" b="1" i="1" dirty="0">
                <a:solidFill>
                  <a:srgbClr val="74350A"/>
                </a:solidFill>
                <a:effectLst>
                  <a:outerShdw blurRad="38100" dist="38100" dir="2700000" algn="tl">
                    <a:srgbClr val="000000">
                      <a:alpha val="43137"/>
                    </a:srgbClr>
                  </a:outerShdw>
                </a:effectLst>
                <a:ea typeface="Times New Roman" panose="02020603050405020304" pitchFamily="18" charset="0"/>
              </a:rPr>
              <a:t>witnesses!</a:t>
            </a:r>
          </a:p>
          <a:p>
            <a:pPr marL="457200" lvl="2" indent="0" algn="ctr">
              <a:spcBef>
                <a:spcPts val="0"/>
              </a:spcBef>
              <a:spcAft>
                <a:spcPts val="300"/>
              </a:spcAft>
              <a:buNone/>
            </a:pPr>
            <a:r>
              <a:rPr lang="en-US" sz="3200" b="1" i="1" dirty="0">
                <a:solidFill>
                  <a:srgbClr val="74350A"/>
                </a:solidFill>
                <a:effectLst>
                  <a:outerShdw blurRad="38100" dist="38100" dir="2700000" algn="tl">
                    <a:srgbClr val="000000">
                      <a:alpha val="43137"/>
                    </a:srgbClr>
                  </a:outerShdw>
                </a:effectLst>
                <a:ea typeface="Times New Roman" panose="02020603050405020304" pitchFamily="18" charset="0"/>
              </a:rPr>
              <a:t>He said to them, "Come and see."                            They came and saw where He was staying,     and remained with Him that day (now it was     about the tenth hour).  -- John 1:39 </a:t>
            </a:r>
          </a:p>
          <a:p>
            <a:pPr marL="225425" lvl="1" indent="-225425">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Andrew introduces </a:t>
            </a:r>
            <a:r>
              <a:rPr lang="en-US" sz="3200" b="1" i="1" dirty="0">
                <a:solidFill>
                  <a:srgbClr val="74350A"/>
                </a:solidFill>
                <a:effectLst>
                  <a:outerShdw blurRad="38100" dist="38100" dir="2700000" algn="tl">
                    <a:srgbClr val="000000">
                      <a:alpha val="43137"/>
                    </a:srgbClr>
                  </a:outerShdw>
                </a:effectLst>
                <a:ea typeface="Times New Roman" panose="02020603050405020304" pitchFamily="18" charset="0"/>
              </a:rPr>
              <a:t>Simon Peter </a:t>
            </a: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to Jesus (1:40-42).</a:t>
            </a:r>
          </a:p>
          <a:p>
            <a:pPr marL="569913" lvl="2" indent="-284163">
              <a:spcBef>
                <a:spcPts val="0"/>
              </a:spcBef>
              <a:spcAft>
                <a:spcPts val="300"/>
              </a:spcAft>
            </a:pPr>
            <a:r>
              <a:rPr lang="en-US" sz="2800" dirty="0">
                <a:ea typeface="Times New Roman" panose="02020603050405020304" pitchFamily="18" charset="0"/>
              </a:rPr>
              <a:t>Andrew testifies to his brother: “We have found the </a:t>
            </a:r>
            <a:r>
              <a:rPr lang="en-US" sz="2800" b="1" dirty="0">
                <a:ea typeface="Times New Roman" panose="02020603050405020304" pitchFamily="18" charset="0"/>
              </a:rPr>
              <a:t>Messiah</a:t>
            </a:r>
            <a:r>
              <a:rPr lang="en-US" sz="2800" dirty="0">
                <a:ea typeface="Times New Roman" panose="02020603050405020304" pitchFamily="18" charset="0"/>
              </a:rPr>
              <a:t>, which is translated ‘</a:t>
            </a:r>
            <a:r>
              <a:rPr lang="en-US" sz="2800" b="1" dirty="0">
                <a:ea typeface="Times New Roman" panose="02020603050405020304" pitchFamily="18" charset="0"/>
              </a:rPr>
              <a:t>the Christ</a:t>
            </a:r>
            <a:r>
              <a:rPr lang="en-US" sz="2800" dirty="0">
                <a:ea typeface="Times New Roman" panose="02020603050405020304" pitchFamily="18" charset="0"/>
              </a:rPr>
              <a:t>.’”</a:t>
            </a:r>
          </a:p>
          <a:p>
            <a:pPr marL="569913" lvl="2" indent="-284163">
              <a:spcBef>
                <a:spcPts val="0"/>
              </a:spcBef>
              <a:spcAft>
                <a:spcPts val="300"/>
              </a:spcAft>
            </a:pPr>
            <a:r>
              <a:rPr lang="en-US" sz="2800" dirty="0">
                <a:ea typeface="Times New Roman" panose="02020603050405020304" pitchFamily="18" charset="0"/>
              </a:rPr>
              <a:t>Jesus identifies “Simon the son of Jonah” and renames him “</a:t>
            </a:r>
            <a:r>
              <a:rPr lang="en-US" sz="2800" b="1" dirty="0">
                <a:ea typeface="Times New Roman" panose="02020603050405020304" pitchFamily="18" charset="0"/>
              </a:rPr>
              <a:t>Cephas</a:t>
            </a:r>
            <a:r>
              <a:rPr lang="en-US" sz="2800" dirty="0">
                <a:ea typeface="Times New Roman" panose="02020603050405020304" pitchFamily="18" charset="0"/>
              </a:rPr>
              <a:t>” (Aramaic) = </a:t>
            </a:r>
            <a:r>
              <a:rPr lang="en-US" sz="2800" b="1" dirty="0">
                <a:ea typeface="Times New Roman" panose="02020603050405020304" pitchFamily="18" charset="0"/>
              </a:rPr>
              <a:t>Petros</a:t>
            </a:r>
            <a:r>
              <a:rPr lang="en-US" sz="2800" dirty="0">
                <a:ea typeface="Times New Roman" panose="02020603050405020304" pitchFamily="18" charset="0"/>
              </a:rPr>
              <a:t> (Greek) = a </a:t>
            </a:r>
            <a:r>
              <a:rPr lang="en-US" sz="2800" b="1" dirty="0">
                <a:ea typeface="Times New Roman" panose="02020603050405020304" pitchFamily="18" charset="0"/>
              </a:rPr>
              <a:t>Stone</a:t>
            </a:r>
            <a:r>
              <a:rPr lang="en-US" sz="2800" dirty="0">
                <a:ea typeface="Times New Roman" panose="02020603050405020304" pitchFamily="18" charset="0"/>
              </a:rPr>
              <a:t>. </a:t>
            </a:r>
          </a:p>
        </p:txBody>
      </p:sp>
    </p:spTree>
    <p:extLst>
      <p:ext uri="{BB962C8B-B14F-4D97-AF65-F5344CB8AC3E}">
        <p14:creationId xmlns:p14="http://schemas.microsoft.com/office/powerpoint/2010/main" val="389330960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1000"/>
                                        <p:tgtEl>
                                          <p:spTgt spid="3">
                                            <p:txEl>
                                              <p:pRg st="5" end="5"/>
                                            </p:txEl>
                                          </p:spTgt>
                                        </p:tgtEl>
                                      </p:cBhvr>
                                    </p:animEffect>
                                    <p:anim calcmode="lin" valueType="num">
                                      <p:cBhvr>
                                        <p:cTn id="3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Early Disciples (John 1:35-51)</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941784"/>
            <a:ext cx="8854300" cy="5823856"/>
          </a:xfrm>
        </p:spPr>
        <p:txBody>
          <a:bodyPr>
            <a:noAutofit/>
          </a:bodyPr>
          <a:lstStyle/>
          <a:p>
            <a:pPr marL="0" lvl="1" indent="0">
              <a:spcBef>
                <a:spcPts val="0"/>
              </a:spcBef>
              <a:spcAft>
                <a:spcPts val="300"/>
              </a:spcAft>
              <a:buNone/>
            </a:pPr>
            <a:r>
              <a:rPr lang="en-US" sz="3200" b="1" dirty="0">
                <a:ea typeface="Times New Roman" panose="02020603050405020304" pitchFamily="18" charset="0"/>
              </a:rPr>
              <a:t>Philip and Nathanael find the Messiah</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Jesus invited Philip to follow Him (1:43-44)</a:t>
            </a:r>
          </a:p>
          <a:p>
            <a:pPr marL="457200" lvl="2" indent="-285750">
              <a:spcBef>
                <a:spcPts val="0"/>
              </a:spcBef>
              <a:spcAft>
                <a:spcPts val="300"/>
              </a:spcAft>
            </a:pPr>
            <a:r>
              <a:rPr lang="en-US" sz="2800" dirty="0">
                <a:ea typeface="Times New Roman" panose="02020603050405020304" pitchFamily="18" charset="0"/>
              </a:rPr>
              <a:t>Philip was from Bethsaida, a fishing village on the north shore of the Sea of Galilee – the hometown of Peter and Andrew.</a:t>
            </a:r>
          </a:p>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Philip invites Nathanael (1:45-46)</a:t>
            </a:r>
            <a:endParaRPr lang="en-US" sz="3200" i="1" dirty="0">
              <a:solidFill>
                <a:srgbClr val="74350A"/>
              </a:solidFill>
              <a:ea typeface="Times New Roman" panose="02020603050405020304" pitchFamily="18" charset="0"/>
            </a:endParaRPr>
          </a:p>
          <a:p>
            <a:pPr marL="457200" lvl="2" indent="-285750">
              <a:spcBef>
                <a:spcPts val="0"/>
              </a:spcBef>
              <a:spcAft>
                <a:spcPts val="300"/>
              </a:spcAft>
              <a:tabLst>
                <a:tab pos="855663" algn="l"/>
              </a:tabLst>
            </a:pPr>
            <a:r>
              <a:rPr lang="en-US" sz="2800" dirty="0">
                <a:ea typeface="Times New Roman" panose="02020603050405020304" pitchFamily="18" charset="0"/>
              </a:rPr>
              <a:t>Philip declares: “We have found Him of whom Moses in the law, and also the prophets, wrote—Jesus of Nazareth, the son of Joseph.” </a:t>
            </a:r>
          </a:p>
          <a:p>
            <a:pPr marL="457200" lvl="2" indent="-285750">
              <a:spcBef>
                <a:spcPts val="0"/>
              </a:spcBef>
              <a:spcAft>
                <a:spcPts val="300"/>
              </a:spcAft>
              <a:tabLst>
                <a:tab pos="855663" algn="l"/>
              </a:tabLst>
            </a:pPr>
            <a:r>
              <a:rPr lang="en-US" sz="2800" dirty="0">
                <a:ea typeface="Times New Roman" panose="02020603050405020304" pitchFamily="18" charset="0"/>
              </a:rPr>
              <a:t>Nathanael doubts: “Can any good thing come out of Nazareth.”</a:t>
            </a:r>
          </a:p>
          <a:p>
            <a:pPr marL="457200" lvl="2" indent="-285750">
              <a:spcBef>
                <a:spcPts val="0"/>
              </a:spcBef>
              <a:spcAft>
                <a:spcPts val="300"/>
              </a:spcAft>
              <a:tabLst>
                <a:tab pos="855663" algn="l"/>
              </a:tabLst>
            </a:pPr>
            <a:r>
              <a:rPr lang="en-US" sz="2800" dirty="0">
                <a:ea typeface="Times New Roman" panose="02020603050405020304" pitchFamily="18" charset="0"/>
              </a:rPr>
              <a:t>Philip invites Nathanael to “come and see.”</a:t>
            </a:r>
          </a:p>
        </p:txBody>
      </p:sp>
    </p:spTree>
    <p:extLst>
      <p:ext uri="{BB962C8B-B14F-4D97-AF65-F5344CB8AC3E}">
        <p14:creationId xmlns:p14="http://schemas.microsoft.com/office/powerpoint/2010/main" val="74301486"/>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5" end="5"/>
                                            </p:txEl>
                                          </p:spTgt>
                                        </p:tgtEl>
                                        <p:attrNameLst>
                                          <p:attrName>style.visibility</p:attrName>
                                        </p:attrNameLst>
                                      </p:cBhvr>
                                      <p:to>
                                        <p:strVal val="visible"/>
                                      </p:to>
                                    </p:set>
                                    <p:animEffect transition="in" filter="fade">
                                      <p:cBhvr>
                                        <p:cTn id="40" dur="1000"/>
                                        <p:tgtEl>
                                          <p:spTgt spid="3">
                                            <p:txEl>
                                              <p:pRg st="5" end="5"/>
                                            </p:txEl>
                                          </p:spTgt>
                                        </p:tgtEl>
                                      </p:cBhvr>
                                    </p:animEffect>
                                    <p:anim calcmode="lin" valueType="num">
                                      <p:cBhvr>
                                        <p:cTn id="4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Effect transition="in" filter="fade">
                                      <p:cBhvr>
                                        <p:cTn id="47" dur="1000"/>
                                        <p:tgtEl>
                                          <p:spTgt spid="3">
                                            <p:txEl>
                                              <p:pRg st="6" end="6"/>
                                            </p:txEl>
                                          </p:spTgt>
                                        </p:tgtEl>
                                      </p:cBhvr>
                                    </p:animEffect>
                                    <p:anim calcmode="lin" valueType="num">
                                      <p:cBhvr>
                                        <p:cTn id="4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4650A4-3CB9-4358-B06D-8AD684D3DBB0}"/>
              </a:ext>
            </a:extLst>
          </p:cNvPr>
          <p:cNvPicPr>
            <a:picLocks noChangeAspect="1"/>
          </p:cNvPicPr>
          <p:nvPr/>
        </p:nvPicPr>
        <p:blipFill>
          <a:blip r:embed="rId3"/>
          <a:stretch>
            <a:fillRect/>
          </a:stretch>
        </p:blipFill>
        <p:spPr>
          <a:xfrm>
            <a:off x="0" y="-9"/>
            <a:ext cx="9144000" cy="6857999"/>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299170" y="177181"/>
            <a:ext cx="8547947" cy="737220"/>
          </a:xfrm>
        </p:spPr>
        <p:txBody>
          <a:bodyPr>
            <a:normAutofit/>
          </a:bodyPr>
          <a:lstStyle/>
          <a:p>
            <a:pPr algn="ctr"/>
            <a:r>
              <a:rPr lang="en-US" sz="4000" b="1" dirty="0">
                <a:effectLst>
                  <a:glow rad="101600">
                    <a:schemeClr val="accent4">
                      <a:lumMod val="20000"/>
                      <a:lumOff val="80000"/>
                      <a:alpha val="60000"/>
                    </a:schemeClr>
                  </a:glow>
                </a:effectLst>
                <a:latin typeface="Maiandra GD" panose="020E0502030308020204" pitchFamily="34" charset="0"/>
              </a:rPr>
              <a:t>Early Disciples (John 1:35-51)</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4574" y="914401"/>
            <a:ext cx="5550362" cy="5788241"/>
          </a:xfrm>
        </p:spPr>
        <p:txBody>
          <a:bodyPr>
            <a:noAutofit/>
          </a:bodyPr>
          <a:lstStyle/>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Nathanael goes from cynicism to conviction! (1:47-49)</a:t>
            </a:r>
          </a:p>
          <a:p>
            <a:pPr marL="511175" lvl="2" indent="-225425">
              <a:spcBef>
                <a:spcPts val="0"/>
              </a:spcBef>
              <a:spcAft>
                <a:spcPts val="300"/>
              </a:spcAft>
            </a:pPr>
            <a:r>
              <a:rPr lang="en-US" sz="2800" dirty="0">
                <a:ea typeface="Times New Roman" panose="02020603050405020304" pitchFamily="18" charset="0"/>
              </a:rPr>
              <a:t>He’d doubted that anything good could come out of Nazareth.</a:t>
            </a:r>
          </a:p>
          <a:p>
            <a:pPr marL="511175" lvl="2" indent="-225425">
              <a:spcBef>
                <a:spcPts val="0"/>
              </a:spcBef>
              <a:spcAft>
                <a:spcPts val="300"/>
              </a:spcAft>
            </a:pPr>
            <a:r>
              <a:rPr lang="en-US" sz="2800" dirty="0">
                <a:ea typeface="Times New Roman" panose="02020603050405020304" pitchFamily="18" charset="0"/>
              </a:rPr>
              <a:t>Jesus declares Nathanael to be </a:t>
            </a:r>
            <a:r>
              <a:rPr lang="en-US" sz="2800" i="1" dirty="0">
                <a:effectLst>
                  <a:outerShdw blurRad="38100" dist="38100" dir="2700000" algn="tl">
                    <a:srgbClr val="000000">
                      <a:alpha val="43137"/>
                    </a:srgbClr>
                  </a:outerShdw>
                </a:effectLst>
                <a:ea typeface="Times New Roman" panose="02020603050405020304" pitchFamily="18" charset="0"/>
              </a:rPr>
              <a:t>“an Israelite indeed, in whom is no deceit!”</a:t>
            </a:r>
          </a:p>
          <a:p>
            <a:pPr marL="511175" lvl="2" indent="-225425">
              <a:spcBef>
                <a:spcPts val="0"/>
              </a:spcBef>
              <a:spcAft>
                <a:spcPts val="300"/>
              </a:spcAft>
            </a:pPr>
            <a:r>
              <a:rPr lang="en-US" sz="2800" dirty="0">
                <a:ea typeface="Times New Roman" panose="02020603050405020304" pitchFamily="18" charset="0"/>
              </a:rPr>
              <a:t>Jesus knew Nathanael’s character because He had </a:t>
            </a:r>
            <a:r>
              <a:rPr lang="en-US" sz="2800" i="1" dirty="0">
                <a:effectLst>
                  <a:outerShdw blurRad="38100" dist="38100" dir="2700000" algn="tl">
                    <a:srgbClr val="000000">
                      <a:alpha val="43137"/>
                    </a:srgbClr>
                  </a:outerShdw>
                </a:effectLst>
                <a:ea typeface="Times New Roman" panose="02020603050405020304" pitchFamily="18" charset="0"/>
              </a:rPr>
              <a:t>“seen him under the fig tree”</a:t>
            </a:r>
            <a:r>
              <a:rPr lang="en-US" sz="2800" dirty="0">
                <a:ea typeface="Times New Roman" panose="02020603050405020304" pitchFamily="18" charset="0"/>
              </a:rPr>
              <a:t> before Philip called him” (cf. 1 Kings 4:25; Micah 4:4; Zech. 3:10).</a:t>
            </a:r>
          </a:p>
          <a:p>
            <a:pPr marL="511175" lvl="2" indent="-225425">
              <a:spcBef>
                <a:spcPts val="0"/>
              </a:spcBef>
              <a:spcAft>
                <a:spcPts val="300"/>
              </a:spcAft>
            </a:pPr>
            <a:r>
              <a:rPr lang="en-US" sz="2800" dirty="0">
                <a:ea typeface="Times New Roman" panose="02020603050405020304" pitchFamily="18" charset="0"/>
              </a:rPr>
              <a:t>Nathanael declares </a:t>
            </a:r>
            <a:r>
              <a:rPr lang="en-US" sz="2800" i="1" dirty="0">
                <a:effectLst>
                  <a:outerShdw blurRad="38100" dist="38100" dir="2700000" algn="tl">
                    <a:srgbClr val="000000">
                      <a:alpha val="43137"/>
                    </a:srgbClr>
                  </a:outerShdw>
                </a:effectLst>
                <a:ea typeface="Times New Roman" panose="02020603050405020304" pitchFamily="18" charset="0"/>
              </a:rPr>
              <a:t>“You are the Son of God…the King of Israel!”</a:t>
            </a:r>
          </a:p>
        </p:txBody>
      </p:sp>
      <p:pic>
        <p:nvPicPr>
          <p:cNvPr id="5" name="Picture 4">
            <a:extLst>
              <a:ext uri="{FF2B5EF4-FFF2-40B4-BE49-F238E27FC236}">
                <a16:creationId xmlns:a16="http://schemas.microsoft.com/office/drawing/2014/main" id="{CE685B82-9D4D-4FFC-BEAA-6454E91C90C1}"/>
              </a:ext>
            </a:extLst>
          </p:cNvPr>
          <p:cNvPicPr>
            <a:picLocks noChangeAspect="1"/>
          </p:cNvPicPr>
          <p:nvPr/>
        </p:nvPicPr>
        <p:blipFill rotWithShape="1">
          <a:blip r:embed="rId4"/>
          <a:srcRect r="10683"/>
          <a:stretch/>
        </p:blipFill>
        <p:spPr>
          <a:xfrm>
            <a:off x="5554936" y="1037183"/>
            <a:ext cx="3582203" cy="5820817"/>
          </a:xfrm>
          <a:prstGeom prst="rect">
            <a:avLst/>
          </a:prstGeom>
          <a:effectLst/>
        </p:spPr>
      </p:pic>
    </p:spTree>
    <p:extLst>
      <p:ext uri="{BB962C8B-B14F-4D97-AF65-F5344CB8AC3E}">
        <p14:creationId xmlns:p14="http://schemas.microsoft.com/office/powerpoint/2010/main" val="152611247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9192C51-B764-4A9B-9587-5EF8B628B8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BD4650A4-3CB9-4358-B06D-8AD684D3DBB0}"/>
              </a:ext>
            </a:extLst>
          </p:cNvPr>
          <p:cNvPicPr>
            <a:picLocks noChangeAspect="1"/>
          </p:cNvPicPr>
          <p:nvPr/>
        </p:nvPicPr>
        <p:blipFill>
          <a:blip r:embed="rId3"/>
          <a:stretch>
            <a:fillRect/>
          </a:stretch>
        </p:blipFill>
        <p:spPr>
          <a:xfrm>
            <a:off x="0" y="-9"/>
            <a:ext cx="9144000" cy="6857999"/>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299170" y="177181"/>
            <a:ext cx="8547947" cy="737220"/>
          </a:xfrm>
        </p:spPr>
        <p:txBody>
          <a:bodyPr>
            <a:normAutofit/>
          </a:bodyPr>
          <a:lstStyle/>
          <a:p>
            <a:pPr algn="ctr"/>
            <a:r>
              <a:rPr lang="en-US" sz="4000" b="1" dirty="0">
                <a:effectLst>
                  <a:glow rad="101600">
                    <a:schemeClr val="accent4">
                      <a:lumMod val="20000"/>
                      <a:lumOff val="80000"/>
                      <a:alpha val="60000"/>
                    </a:schemeClr>
                  </a:glow>
                </a:effectLst>
                <a:latin typeface="Maiandra GD" panose="020E0502030308020204" pitchFamily="34" charset="0"/>
              </a:rPr>
              <a:t>Early Disciples (John 1:35-51)</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4574" y="914401"/>
            <a:ext cx="5550362" cy="5788241"/>
          </a:xfrm>
        </p:spPr>
        <p:txBody>
          <a:bodyPr>
            <a:noAutofit/>
          </a:bodyPr>
          <a:lstStyle/>
          <a:p>
            <a:pPr marL="285750" lvl="1" indent="-285750">
              <a:spcBef>
                <a:spcPts val="0"/>
              </a:spcBef>
              <a:spcAft>
                <a:spcPts val="300"/>
              </a:spcAft>
            </a:pPr>
            <a:r>
              <a:rPr lang="en-US" sz="3200" i="1" dirty="0">
                <a:solidFill>
                  <a:srgbClr val="74350A"/>
                </a:solidFill>
                <a:effectLst>
                  <a:outerShdw blurRad="38100" dist="38100" dir="2700000" algn="tl">
                    <a:srgbClr val="000000">
                      <a:alpha val="43137"/>
                    </a:srgbClr>
                  </a:outerShdw>
                </a:effectLst>
                <a:ea typeface="Times New Roman" panose="02020603050405020304" pitchFamily="18" charset="0"/>
              </a:rPr>
              <a:t>Jesus assures Nathanael that He will see much greater evidence! (1:50-51)</a:t>
            </a:r>
          </a:p>
          <a:p>
            <a:pPr marL="511175" lvl="2" indent="-225425">
              <a:spcBef>
                <a:spcPts val="0"/>
              </a:spcBef>
              <a:spcAft>
                <a:spcPts val="300"/>
              </a:spcAft>
            </a:pPr>
            <a:r>
              <a:rPr lang="en-US" sz="2800" i="1" dirty="0">
                <a:effectLst>
                  <a:outerShdw blurRad="38100" dist="38100" dir="2700000" algn="tl">
                    <a:srgbClr val="000000">
                      <a:alpha val="43137"/>
                    </a:srgbClr>
                  </a:outerShdw>
                </a:effectLst>
                <a:ea typeface="Times New Roman" panose="02020603050405020304" pitchFamily="18" charset="0"/>
              </a:rPr>
              <a:t>“Most assuredly, I say to you, hereafter you shall see heaven open, and the angels of God ascending and descending upon the Son of Man.”</a:t>
            </a:r>
          </a:p>
          <a:p>
            <a:pPr marL="511175" lvl="2" indent="-225425">
              <a:spcBef>
                <a:spcPts val="0"/>
              </a:spcBef>
              <a:spcAft>
                <a:spcPts val="300"/>
              </a:spcAft>
            </a:pPr>
            <a:r>
              <a:rPr lang="en-US" sz="2800" dirty="0">
                <a:ea typeface="Times New Roman" panose="02020603050405020304" pitchFamily="18" charset="0"/>
              </a:rPr>
              <a:t>In Genesis 28:10-17, God showed Jacob (Israel) a ladder to heaven and promised to bless </a:t>
            </a:r>
            <a:r>
              <a:rPr lang="en-US" sz="2800" i="1" dirty="0">
                <a:effectLst>
                  <a:outerShdw blurRad="38100" dist="38100" dir="2700000" algn="tl">
                    <a:srgbClr val="000000">
                      <a:alpha val="43137"/>
                    </a:srgbClr>
                  </a:outerShdw>
                </a:effectLst>
                <a:ea typeface="Times New Roman" panose="02020603050405020304" pitchFamily="18" charset="0"/>
              </a:rPr>
              <a:t>“all the families of the earth”</a:t>
            </a:r>
            <a:r>
              <a:rPr lang="en-US" sz="2800" dirty="0">
                <a:ea typeface="Times New Roman" panose="02020603050405020304" pitchFamily="18" charset="0"/>
              </a:rPr>
              <a:t> in his seed.</a:t>
            </a:r>
          </a:p>
          <a:p>
            <a:pPr marL="511175" lvl="2" indent="-225425">
              <a:spcBef>
                <a:spcPts val="0"/>
              </a:spcBef>
              <a:spcAft>
                <a:spcPts val="300"/>
              </a:spcAft>
            </a:pPr>
            <a:r>
              <a:rPr lang="en-US" sz="2800" dirty="0">
                <a:ea typeface="Times New Roman" panose="02020603050405020304" pitchFamily="18" charset="0"/>
              </a:rPr>
              <a:t>Jesus is the “ladder” upon which those blessings would come.  </a:t>
            </a:r>
          </a:p>
        </p:txBody>
      </p:sp>
      <p:pic>
        <p:nvPicPr>
          <p:cNvPr id="5" name="Picture 4">
            <a:extLst>
              <a:ext uri="{FF2B5EF4-FFF2-40B4-BE49-F238E27FC236}">
                <a16:creationId xmlns:a16="http://schemas.microsoft.com/office/drawing/2014/main" id="{CE685B82-9D4D-4FFC-BEAA-6454E91C90C1}"/>
              </a:ext>
            </a:extLst>
          </p:cNvPr>
          <p:cNvPicPr>
            <a:picLocks noChangeAspect="1"/>
          </p:cNvPicPr>
          <p:nvPr/>
        </p:nvPicPr>
        <p:blipFill rotWithShape="1">
          <a:blip r:embed="rId4"/>
          <a:srcRect r="10683"/>
          <a:stretch/>
        </p:blipFill>
        <p:spPr>
          <a:xfrm>
            <a:off x="5554936" y="1037183"/>
            <a:ext cx="3582203" cy="5820817"/>
          </a:xfrm>
          <a:prstGeom prst="rect">
            <a:avLst/>
          </a:prstGeom>
          <a:effectLst/>
        </p:spPr>
      </p:pic>
    </p:spTree>
    <p:extLst>
      <p:ext uri="{BB962C8B-B14F-4D97-AF65-F5344CB8AC3E}">
        <p14:creationId xmlns:p14="http://schemas.microsoft.com/office/powerpoint/2010/main" val="2327165900"/>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The Wedding at Cana (John 2:1-12)</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865998"/>
            <a:ext cx="8725443" cy="3080074"/>
          </a:xfrm>
        </p:spPr>
        <p:txBody>
          <a:bodyPr>
            <a:noAutofit/>
          </a:bodyPr>
          <a:lstStyle/>
          <a:p>
            <a:pPr marL="0" lvl="1" indent="0">
              <a:spcBef>
                <a:spcPts val="0"/>
              </a:spcBef>
              <a:spcAft>
                <a:spcPts val="300"/>
              </a:spcAft>
              <a:buNone/>
            </a:pPr>
            <a:r>
              <a:rPr lang="en-US" sz="3200" b="1" dirty="0">
                <a:ea typeface="Times New Roman" panose="02020603050405020304" pitchFamily="18" charset="0"/>
              </a:rPr>
              <a:t>Jesus and his disciples are invited to a wedding in Cana of Galilee; Jesus’ mother is there (2:1-2)</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They run out of wine.</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When Jesus’ mother tells Him of the problem, He gently reminds her that her earthly concerns do not determine the timetable of His ministry (2:3-4).</a:t>
            </a:r>
          </a:p>
          <a:p>
            <a:pPr marL="0" lvl="1" indent="0">
              <a:spcBef>
                <a:spcPts val="0"/>
              </a:spcBef>
              <a:spcAft>
                <a:spcPts val="300"/>
              </a:spcAft>
              <a:buNone/>
            </a:pPr>
            <a:r>
              <a:rPr lang="en-US" sz="3200" b="1" dirty="0">
                <a:ea typeface="Times New Roman" panose="02020603050405020304" pitchFamily="18" charset="0"/>
              </a:rPr>
              <a:t>Jesus supplies the needed wine (2:3-7)</a:t>
            </a:r>
          </a:p>
          <a:p>
            <a:pPr marL="285750" lvl="1" indent="-285750">
              <a:spcBef>
                <a:spcPts val="0"/>
              </a:spcBef>
              <a:spcAft>
                <a:spcPts val="300"/>
              </a:spcAft>
            </a:pPr>
            <a:endPar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endParaRPr>
          </a:p>
          <a:p>
            <a:pPr marL="171450" lvl="2" indent="0">
              <a:spcBef>
                <a:spcPts val="0"/>
              </a:spcBef>
              <a:spcAft>
                <a:spcPts val="300"/>
              </a:spcAft>
              <a:buNone/>
            </a:pPr>
            <a:endParaRPr lang="en-US" sz="2800" dirty="0">
              <a:ea typeface="Times New Roman" panose="02020603050405020304" pitchFamily="18" charset="0"/>
            </a:endParaRPr>
          </a:p>
        </p:txBody>
      </p:sp>
      <p:pic>
        <p:nvPicPr>
          <p:cNvPr id="5" name="Picture 4">
            <a:extLst>
              <a:ext uri="{FF2B5EF4-FFF2-40B4-BE49-F238E27FC236}">
                <a16:creationId xmlns:a16="http://schemas.microsoft.com/office/drawing/2014/main" id="{9B361115-1457-4CCB-B689-9943A82581C6}"/>
              </a:ext>
            </a:extLst>
          </p:cNvPr>
          <p:cNvPicPr>
            <a:picLocks noChangeAspect="1"/>
          </p:cNvPicPr>
          <p:nvPr/>
        </p:nvPicPr>
        <p:blipFill>
          <a:blip r:embed="rId4"/>
          <a:stretch>
            <a:fillRect/>
          </a:stretch>
        </p:blipFill>
        <p:spPr>
          <a:xfrm>
            <a:off x="128857" y="4021858"/>
            <a:ext cx="3781523" cy="2836142"/>
          </a:xfrm>
          <a:prstGeom prst="rect">
            <a:avLst/>
          </a:prstGeom>
          <a:ln>
            <a:noFill/>
          </a:ln>
          <a:effectLst>
            <a:softEdge rad="112500"/>
          </a:effectLst>
        </p:spPr>
      </p:pic>
      <p:sp>
        <p:nvSpPr>
          <p:cNvPr id="9" name="TextBox 8">
            <a:extLst>
              <a:ext uri="{FF2B5EF4-FFF2-40B4-BE49-F238E27FC236}">
                <a16:creationId xmlns:a16="http://schemas.microsoft.com/office/drawing/2014/main" id="{7207B2DF-E82D-4408-BAE1-69DC8B0D004E}"/>
              </a:ext>
            </a:extLst>
          </p:cNvPr>
          <p:cNvSpPr txBox="1"/>
          <p:nvPr/>
        </p:nvSpPr>
        <p:spPr>
          <a:xfrm>
            <a:off x="3813738" y="4021858"/>
            <a:ext cx="5298048" cy="2939266"/>
          </a:xfrm>
          <a:prstGeom prst="rect">
            <a:avLst/>
          </a:prstGeom>
          <a:noFill/>
        </p:spPr>
        <p:txBody>
          <a:bodyPr wrap="square" rtlCol="0">
            <a:spAutoFit/>
          </a:bodyPr>
          <a:lstStyle/>
          <a:p>
            <a:pPr marL="285750" marR="0" lvl="1" indent="-285750" algn="l" defTabSz="9144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3000" b="0" i="1" u="none" strike="noStrike" kern="1200" cap="none" spc="0" normalizeH="0" baseline="0" noProof="0" dirty="0">
                <a:ln>
                  <a:noFill/>
                </a:ln>
                <a:solidFill>
                  <a:srgbClr val="74350A"/>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n-cs"/>
              </a:rPr>
              <a:t>Mary shows complete confidence in His abilities (2:5)</a:t>
            </a:r>
          </a:p>
          <a:p>
            <a:pPr marL="285750" marR="0" lvl="1" indent="-285750" algn="l" defTabSz="9144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US" sz="3000" b="0" i="1" u="none" strike="noStrike" kern="1200" cap="none" spc="0" normalizeH="0" baseline="0" noProof="0" dirty="0">
                <a:ln>
                  <a:noFill/>
                </a:ln>
                <a:solidFill>
                  <a:srgbClr val="74350A"/>
                </a:solidFill>
                <a:effectLst>
                  <a:outerShdw blurRad="38100" dist="38100" dir="2700000" algn="tl">
                    <a:srgbClr val="000000">
                      <a:alpha val="43137"/>
                    </a:srgbClr>
                  </a:outerShdw>
                </a:effectLst>
                <a:uLnTx/>
                <a:uFillTx/>
                <a:latin typeface="Calibri" panose="020F0502020204030204"/>
                <a:ea typeface="Times New Roman" panose="02020603050405020304" pitchFamily="18" charset="0"/>
                <a:cs typeface="+mn-cs"/>
              </a:rPr>
              <a:t>He instructs the servants to fill six water pots to the brim with water, each pot had a capacity of 20 to 30 gallons.</a:t>
            </a:r>
          </a:p>
          <a:p>
            <a:endParaRPr lang="en-US" dirty="0"/>
          </a:p>
        </p:txBody>
      </p:sp>
    </p:spTree>
    <p:extLst>
      <p:ext uri="{BB962C8B-B14F-4D97-AF65-F5344CB8AC3E}">
        <p14:creationId xmlns:p14="http://schemas.microsoft.com/office/powerpoint/2010/main" val="2308874859"/>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1000"/>
                                        <p:tgtEl>
                                          <p:spTgt spid="9">
                                            <p:txEl>
                                              <p:pRg st="0" end="0"/>
                                            </p:txEl>
                                          </p:spTgt>
                                        </p:tgtEl>
                                      </p:cBhvr>
                                    </p:animEffect>
                                    <p:anim calcmode="lin" valueType="num">
                                      <p:cBhvr>
                                        <p:cTn id="3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9">
                                            <p:txEl>
                                              <p:pRg st="1" end="1"/>
                                            </p:txEl>
                                          </p:spTgt>
                                        </p:tgtEl>
                                        <p:attrNameLst>
                                          <p:attrName>style.visibility</p:attrName>
                                        </p:attrNameLst>
                                      </p:cBhvr>
                                      <p:to>
                                        <p:strVal val="visible"/>
                                      </p:to>
                                    </p:set>
                                    <p:animEffect transition="in" filter="fade">
                                      <p:cBhvr>
                                        <p:cTn id="45" dur="1000"/>
                                        <p:tgtEl>
                                          <p:spTgt spid="9">
                                            <p:txEl>
                                              <p:pRg st="1" end="1"/>
                                            </p:txEl>
                                          </p:spTgt>
                                        </p:tgtEl>
                                      </p:cBhvr>
                                    </p:animEffect>
                                    <p:anim calcmode="lin" valueType="num">
                                      <p:cBhvr>
                                        <p:cTn id="4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94178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The Wedding at Cana (John 2:1-12)</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89700" y="941784"/>
            <a:ext cx="8854300" cy="5823856"/>
          </a:xfrm>
        </p:spPr>
        <p:txBody>
          <a:bodyPr>
            <a:noAutofit/>
          </a:bodyPr>
          <a:lstStyle/>
          <a:p>
            <a:pPr marL="0" lvl="1" indent="0">
              <a:spcBef>
                <a:spcPts val="0"/>
              </a:spcBef>
              <a:spcAft>
                <a:spcPts val="300"/>
              </a:spcAft>
              <a:buNone/>
            </a:pPr>
            <a:r>
              <a:rPr lang="en-US" sz="3200" b="1" dirty="0">
                <a:ea typeface="Times New Roman" panose="02020603050405020304" pitchFamily="18" charset="0"/>
              </a:rPr>
              <a:t>The sign of the wine (2:8-11)</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Jesus instructs the servants to "Draw some out now, and take it to the master of the feast" (2:8).</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The master of the feast declares the wine to be superior to that which was served at first (2:9-10)</a:t>
            </a:r>
          </a:p>
          <a:p>
            <a:pPr marL="569913" lvl="2" indent="-284163">
              <a:spcBef>
                <a:spcPts val="0"/>
              </a:spcBef>
              <a:spcAft>
                <a:spcPts val="300"/>
              </a:spcAft>
            </a:pPr>
            <a:r>
              <a:rPr lang="en-US" sz="2800" dirty="0">
                <a:ea typeface="Times New Roman" panose="02020603050405020304" pitchFamily="18" charset="0"/>
              </a:rPr>
              <a:t>NOTE: The master indicates that those present had “well drunk” (were satiated) already.</a:t>
            </a:r>
          </a:p>
          <a:p>
            <a:pPr marL="285750" lvl="1" indent="-285750">
              <a:spcBef>
                <a:spcPts val="0"/>
              </a:spcBef>
              <a:spcAft>
                <a:spcPts val="300"/>
              </a:spcAft>
            </a:pP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“This beginning of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signs</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 Jesus did in Cana of Galilee, and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manifested His</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glory</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 and His disciples </a:t>
            </a:r>
            <a:r>
              <a:rPr lang="en-US" sz="3000" b="1" i="1" dirty="0">
                <a:solidFill>
                  <a:srgbClr val="74350A"/>
                </a:solidFill>
                <a:effectLst>
                  <a:outerShdw blurRad="38100" dist="38100" dir="2700000" algn="tl">
                    <a:srgbClr val="000000">
                      <a:alpha val="43137"/>
                    </a:srgbClr>
                  </a:outerShdw>
                </a:effectLst>
                <a:ea typeface="Times New Roman" panose="02020603050405020304" pitchFamily="18" charset="0"/>
              </a:rPr>
              <a:t>believed</a:t>
            </a:r>
            <a:r>
              <a:rPr lang="en-US" sz="3000" i="1" dirty="0">
                <a:solidFill>
                  <a:srgbClr val="74350A"/>
                </a:solidFill>
                <a:effectLst>
                  <a:outerShdw blurRad="38100" dist="38100" dir="2700000" algn="tl">
                    <a:srgbClr val="000000">
                      <a:alpha val="43137"/>
                    </a:srgbClr>
                  </a:outerShdw>
                </a:effectLst>
                <a:ea typeface="Times New Roman" panose="02020603050405020304" pitchFamily="18" charset="0"/>
              </a:rPr>
              <a:t> in Him” (2:11).</a:t>
            </a:r>
          </a:p>
        </p:txBody>
      </p:sp>
    </p:spTree>
    <p:extLst>
      <p:ext uri="{BB962C8B-B14F-4D97-AF65-F5344CB8AC3E}">
        <p14:creationId xmlns:p14="http://schemas.microsoft.com/office/powerpoint/2010/main" val="45174167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1000"/>
                                        <p:tgtEl>
                                          <p:spTgt spid="3">
                                            <p:txEl>
                                              <p:pRg st="4" end="4"/>
                                            </p:txEl>
                                          </p:spTgt>
                                        </p:tgtEl>
                                      </p:cBhvr>
                                    </p:animEffect>
                                    <p:anim calcmode="lin" valueType="num">
                                      <p:cBhvr>
                                        <p:cTn id="3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AF1CFB-9CAD-49DD-AE33-BFF13E7D906B}"/>
              </a:ext>
            </a:extLst>
          </p:cNvPr>
          <p:cNvPicPr>
            <a:picLocks noChangeAspect="1"/>
          </p:cNvPicPr>
          <p:nvPr/>
        </p:nvPicPr>
        <p:blipFill rotWithShape="1">
          <a:blip r:embed="rId3">
            <a:alphaModFix amt="40000"/>
          </a:blip>
          <a:srcRect l="6560" t="4215" r="1505" b="8187"/>
          <a:stretch/>
        </p:blipFill>
        <p:spPr>
          <a:xfrm>
            <a:off x="0" y="0"/>
            <a:ext cx="9144000" cy="6858000"/>
          </a:xfrm>
          <a:prstGeom prst="rect">
            <a:avLst/>
          </a:prstGeom>
        </p:spPr>
      </p:pic>
      <p:sp>
        <p:nvSpPr>
          <p:cNvPr id="2" name="Title 1">
            <a:extLst>
              <a:ext uri="{FF2B5EF4-FFF2-40B4-BE49-F238E27FC236}">
                <a16:creationId xmlns:a16="http://schemas.microsoft.com/office/drawing/2014/main" id="{17E77A51-EE8B-42C6-AE15-1D45C2B67745}"/>
              </a:ext>
            </a:extLst>
          </p:cNvPr>
          <p:cNvSpPr>
            <a:spLocks noGrp="1"/>
          </p:cNvSpPr>
          <p:nvPr>
            <p:ph type="title"/>
          </p:nvPr>
        </p:nvSpPr>
        <p:spPr>
          <a:xfrm>
            <a:off x="128857" y="92360"/>
            <a:ext cx="8886286" cy="757064"/>
          </a:xfrm>
        </p:spPr>
        <p:txBody>
          <a:bodyPr>
            <a:normAutofit/>
          </a:bodyPr>
          <a:lstStyle/>
          <a:p>
            <a:pPr algn="ctr"/>
            <a:r>
              <a:rPr lang="en-US" sz="4000" b="1" dirty="0">
                <a:solidFill>
                  <a:srgbClr val="361B00"/>
                </a:solidFill>
                <a:effectLst>
                  <a:glow rad="101600">
                    <a:schemeClr val="accent4">
                      <a:lumMod val="20000"/>
                      <a:lumOff val="80000"/>
                      <a:alpha val="60000"/>
                    </a:schemeClr>
                  </a:glow>
                </a:effectLst>
                <a:latin typeface="Maiandra GD" panose="020E0502030308020204" pitchFamily="34" charset="0"/>
              </a:rPr>
              <a:t>The Wedding at Cana (John 2:1-12)</a:t>
            </a:r>
          </a:p>
        </p:txBody>
      </p:sp>
      <p:sp>
        <p:nvSpPr>
          <p:cNvPr id="3" name="Content Placeholder 2">
            <a:extLst>
              <a:ext uri="{FF2B5EF4-FFF2-40B4-BE49-F238E27FC236}">
                <a16:creationId xmlns:a16="http://schemas.microsoft.com/office/drawing/2014/main" id="{D5E4FF32-DDAF-4C1F-9332-8C5378EFAEC6}"/>
              </a:ext>
            </a:extLst>
          </p:cNvPr>
          <p:cNvSpPr>
            <a:spLocks noGrp="1"/>
          </p:cNvSpPr>
          <p:nvPr>
            <p:ph idx="1"/>
          </p:nvPr>
        </p:nvSpPr>
        <p:spPr>
          <a:xfrm>
            <a:off x="225272" y="751778"/>
            <a:ext cx="8854300" cy="6013861"/>
          </a:xfrm>
        </p:spPr>
        <p:txBody>
          <a:bodyPr>
            <a:noAutofit/>
          </a:bodyPr>
          <a:lstStyle/>
          <a:p>
            <a:pPr marL="0" lvl="1" indent="0">
              <a:spcBef>
                <a:spcPts val="0"/>
              </a:spcBef>
              <a:spcAft>
                <a:spcPts val="300"/>
              </a:spcAft>
              <a:buNone/>
            </a:pPr>
            <a:r>
              <a:rPr lang="en-US" sz="3200" b="1" dirty="0">
                <a:ea typeface="Times New Roman" panose="02020603050405020304" pitchFamily="18" charset="0"/>
              </a:rPr>
              <a:t>Does this event justify drinking alcohol on social occasions?</a:t>
            </a:r>
          </a:p>
          <a:p>
            <a:pPr marL="285750" lvl="1" indent="-285750">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Does the Bible sometimes use the word "wine" to refer to grape juice without any alcoholic content? (Isaiah 65:8).</a:t>
            </a:r>
          </a:p>
          <a:p>
            <a:pPr marL="285750" lvl="1" indent="-285750">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Did the law of God which Jesus lived under condemn drunkenness? (Proverbs 20:1; 23:29-35).</a:t>
            </a:r>
          </a:p>
          <a:p>
            <a:pPr marL="285750" lvl="1" indent="-285750">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Did the law which Jesus made through His apostles condemn drinking and drunkenness? (</a:t>
            </a:r>
            <a:r>
              <a:rPr lang="en-US" sz="2800" i="1">
                <a:solidFill>
                  <a:srgbClr val="74350A"/>
                </a:solidFill>
                <a:effectLst>
                  <a:outerShdw blurRad="38100" dist="38100" dir="2700000" algn="tl">
                    <a:srgbClr val="000000">
                      <a:alpha val="43137"/>
                    </a:srgbClr>
                  </a:outerShdw>
                </a:effectLst>
                <a:ea typeface="Times New Roman" panose="02020603050405020304" pitchFamily="18" charset="0"/>
              </a:rPr>
              <a:t>1 Corinthians </a:t>
            </a: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6:9-11; 1 Peter 4:3).</a:t>
            </a:r>
          </a:p>
          <a:p>
            <a:pPr marL="285750" lvl="1" indent="-285750">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Had the guests at this wedding feast in Cana already had a lot to drink? (1:10).</a:t>
            </a:r>
          </a:p>
          <a:p>
            <a:pPr marL="285750" lvl="1" indent="-285750">
              <a:spcBef>
                <a:spcPts val="0"/>
              </a:spcBef>
              <a:spcAft>
                <a:spcPts val="300"/>
              </a:spcAft>
            </a:pPr>
            <a:r>
              <a:rPr lang="en-US" sz="2800" i="1" dirty="0">
                <a:solidFill>
                  <a:srgbClr val="74350A"/>
                </a:solidFill>
                <a:effectLst>
                  <a:outerShdw blurRad="38100" dist="38100" dir="2700000" algn="tl">
                    <a:srgbClr val="000000">
                      <a:alpha val="43137"/>
                    </a:srgbClr>
                  </a:outerShdw>
                </a:effectLst>
                <a:ea typeface="Times New Roman" panose="02020603050405020304" pitchFamily="18" charset="0"/>
              </a:rPr>
              <a:t>Do you believe that Jesus would have given 150 more gallons of wine with alcohol in it to people who were already filled with alcoholic wine?</a:t>
            </a:r>
          </a:p>
        </p:txBody>
      </p:sp>
    </p:spTree>
    <p:extLst>
      <p:ext uri="{BB962C8B-B14F-4D97-AF65-F5344CB8AC3E}">
        <p14:creationId xmlns:p14="http://schemas.microsoft.com/office/powerpoint/2010/main" val="2072708288"/>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6883</TotalTime>
  <Words>1709</Words>
  <Application>Microsoft Office PowerPoint</Application>
  <PresentationFormat>On-screen Show (4:3)</PresentationFormat>
  <Paragraphs>82</Paragraphs>
  <Slides>10</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10</vt:i4>
      </vt:variant>
    </vt:vector>
  </HeadingPairs>
  <TitlesOfParts>
    <vt:vector size="19" baseType="lpstr">
      <vt:lpstr>Agency FB</vt:lpstr>
      <vt:lpstr>Arial</vt:lpstr>
      <vt:lpstr>Berlin Sans FB Demi</vt:lpstr>
      <vt:lpstr>Calibri</vt:lpstr>
      <vt:lpstr>Calibri Light</vt:lpstr>
      <vt:lpstr>Maiandra GD</vt:lpstr>
      <vt:lpstr>Papyrus</vt:lpstr>
      <vt:lpstr>Office Theme</vt:lpstr>
      <vt:lpstr>1_Office Theme</vt:lpstr>
      <vt:lpstr>The  Gospel of John</vt:lpstr>
      <vt:lpstr>The  Gospel of John</vt:lpstr>
      <vt:lpstr>Early Disciples (John 1:35-51)</vt:lpstr>
      <vt:lpstr>Early Disciples (John 1:35-51)</vt:lpstr>
      <vt:lpstr>Early Disciples (John 1:35-51)</vt:lpstr>
      <vt:lpstr>Early Disciples (John 1:35-51)</vt:lpstr>
      <vt:lpstr>The Wedding at Cana (John 2:1-12)</vt:lpstr>
      <vt:lpstr>The Wedding at Cana (John 2:1-12)</vt:lpstr>
      <vt:lpstr>The Wedding at Cana (John 2:1-12)</vt:lpstr>
      <vt:lpstr>Eastside Church of Christ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John</dc:title>
  <dc:creator>Steve</dc:creator>
  <cp:lastModifiedBy>Steve</cp:lastModifiedBy>
  <cp:revision>382</cp:revision>
  <cp:lastPrinted>2021-04-14T18:12:36Z</cp:lastPrinted>
  <dcterms:created xsi:type="dcterms:W3CDTF">2020-12-21T14:42:06Z</dcterms:created>
  <dcterms:modified xsi:type="dcterms:W3CDTF">2021-04-14T18:38:00Z</dcterms:modified>
</cp:coreProperties>
</file>